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114800"/>
            <a:ext cx="12191695" cy="164592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127" y="1005840"/>
            <a:ext cx="2377440" cy="5828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606040"/>
            <a:ext cx="10362895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1A1A2E"/>
                </a:solidFill>
                <a:latin typeface="NanumGothic"/>
                <a:ea typeface="NanumGothic"/>
                <a:cs typeface="NanumGothic"/>
              </a:rPr>
              <a:t>NVIDIA Vera Rubin 플랫폼 아키텍처 및 패키징 구조 분석 보고서</a:t>
            </a:r>
          </a:p>
          <a:p>
            <a:pPr algn="ctr"/>
            <a:r>
              <a:rPr sz="12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2026-06-13  ·  Cressem AI 자동 생성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패키징 구조 및 칩렛(Chiplet) 배치 분석 (계속)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로직-메모리 간 최단 경로 배선(Routing) 설계를 통해 대규모 AI 워크플로우의 메모리 병목 현상 근본적 해결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3. 패키지 단면 적층 구조 분석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로직 칩렛, HBM4, 인터포저(Interposer)/RDL이 정밀하게 정렬된 복잡한 다층 적층 구조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고성능 열 계면 물질(TIM)을 활용한 고밀도 패키지의 열 관리(Thermal Management) 최적화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10</a:t>
            </a:r>
          </a:p>
        </p:txBody>
      </p:sp>
      <p:pic>
        <p:nvPicPr>
          <p:cNvPr id="4" name="Picture 3" descr="_px_489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869" y="914400"/>
            <a:ext cx="5337956" cy="5212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989320"/>
            <a:ext cx="1109441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Vera Rubin GPU &amp; HBM4 패키지 단면 구조도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11</a:t>
            </a:r>
          </a:p>
        </p:txBody>
      </p:sp>
      <p:pic>
        <p:nvPicPr>
          <p:cNvPr id="4" name="Picture 3" descr="_px_923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11277295" cy="3565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989320"/>
            <a:ext cx="1109441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Vera Rubin NVL72 Rack-Scale Assembly Hierarchy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12</a:t>
            </a:r>
          </a:p>
        </p:txBody>
      </p:sp>
      <p:pic>
        <p:nvPicPr>
          <p:cNvPr id="4" name="Picture 3" descr="_px_9396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51" y="914400"/>
            <a:ext cx="11173993" cy="5212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989320"/>
            <a:ext cx="1109441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AI 가속기 패키징 및 아키텍처 진화 비교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결론 및 반도체 검사 기술의 시사점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Vera Rubin 플랫폼의 고도화는 차세대 패키징 기술 및 AI 기반 스마트 검사 솔루션의 중요성을 극대화함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**초미세 패키징 검사 수요 급증**: Hybrid Bonding 및 HBM4 도입에 따라 고해상도 광학 검사와 3D SPI 기술이 수율 결정의 핵심 요소로 부상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**비파괴 검사 기술의 필수화**: 다단 적층 구조 및 TSV 내부 결함(Void, Crack 등) 확인을 위한 X-ray/CT 기반의 고정밀 비파괴 검사 솔루션 요구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**AI 기반 스마트 검사로의 전환**: 방대한 검사 데이터 처리를 위해 Deep Learning 기반의 결함 분류 및 공정 불량 역추적(Root Cause Analysis) 기술 필요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**시장 기회와 도전**: 기술적 진입장벽은 높아지나, 시스템 신뢰성을 보장하는 고부가가치 검사 솔루션 확보 시 차세대 시장 선점 가능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NVIDIA Vera Rubin 플랫폼 아키텍처 및 패키징 구조 분석 보고서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NVIDIA의 차세대 AI 플랫폼인 Vera Rubin의 실리콘 구조, 칩렛 배치, HBM4 통합 방식 및 NVL72 랙 스케일 아키텍처를 심층 분석합니다. 특히 Blackwell 대비 진화된 패키징 기술과 시스템 구성 요소를 상세히 다룹니다.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개요: 차세대 AI 인프라와 Vera Rubin의 등장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에이전트형 AI 시대를 지원하기 위해 실리콘부터 랙 스케일까지 통합된 차세대 AI 팩토리 아키텍처, Vera Rubin 플랫폼이 등장함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**에이전트형 AI(Agentic AI)로의 패러다임 전환**: 단순 답변 생성을 넘어 스스로 계획하고 도구를 사용하는 고도의 추론 프로세스가 요구됨에 따라, 막대한 연산 자원과 장기 컨텍스트 유지를 위한 새로운 컴퓨팅 구조가 필수적임 [출처: leaderssys.com].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**AI 팩토리(AI Factory) 구축을 위한 과제**: 데이터 센터가 지능을 생산하는 공장으로 진화함에 따라, 개별 GPU 성능을 넘어 데이터 이동 최소화, 인터커넥트 기술, 전력 효율을 극대화하는 랙 스케일(Rack-Scale) 최적화가 핵심임 [출처: developer.nvidia.com].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**NVIDIA Vera Rubin 플랫폼의 핵심 가치**: Blackwell의 개선을 넘어 에이전트 기반 추론에 최적화된 아키텍처로, 랙 단위의 통합 설계(NVL72 등)를 통해 시스템 전체를 하나의 거대한 GPU처럼 동작하게 함 [출처: leaderssys.com, developer.nvidia.com].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**지속 가능한 고성능 인프라 지향**: 다단계 추론 워크플로우의 효율성을 극대화하고 전력 소모를 혁신적으로 개선하여, AI 운영의 핵심 지표인 토큰당 비용(Cost per Token)을 획기적으로 낮추는 것을 목표로 함 [출처: nvidia.com].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Vera Rubin 실리콘 아키텍처 핵심 구성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Rubin GPU와 Vera CPU의 긴밀한 결합을 통해 에이전트형 AI 및 랙 스케일 컴퓨팅에 최적화된 차세대 아키텍처 구현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1. Rubin GPU: 초거대 규모의 연산 엔진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**압도적 집적도**: 약 | 구분 | Rubin GPU | Vera CPU |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280160"/>
          <a:ext cx="1109441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138"/>
                <a:gridCol w="3698138"/>
                <a:gridCol w="3698139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**핵심 역할**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AI 학습 및 대규모 추론 연산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시스템 제어, 워크로드 관리, 데이터 오케스트레이션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**아키텍처 기반**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NVIDIA Rubin Architecture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ARM 기반 아키텍처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**주요 사양**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약 336B 트랜지스터 집적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88-core 구성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**연결 기술**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NVLink 6, HBM4 통합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NVLink-C2C (via Strata module)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NVIDIA Vera Rubin 플랫폼 아키텍처 및 패키징 구조 분석 보고서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**최적화된 물리 구조**: 2개의 Reticle-sized logic die를 HBM4 스택이 둘러싼 구조로 데이터 지연 최소화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**AI 워크플로우 특화**: 장기 컨텍스트(Long-context) 처리를 위한 메모리 접근 및 데이터 전송 효율 극대화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2. Vera CPU: 시스템 제어 및 오케스트레이션의 중추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**고성능 ARM 기반**: 88코어 아키텍처를 통해 복잡한 스케줄링 및 데이터 전처리 수행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**병목 현상 제거**: NVLink-C2C 인터커넥트로 GPU와 직접 연결되어 실시간 데이터 흐름 최적화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**시스템 오케스트레이터**: 단순 제어를 넘어 GPU 워크로드를 관리하는 통합 컨트롤러 역할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3. 핵심 기술 사양 및 구성 요소 비교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표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280160"/>
          <a:ext cx="11094415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138"/>
                <a:gridCol w="3698138"/>
                <a:gridCol w="3698139"/>
              </a:tblGrid>
              <a:tr h="41148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구분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Rubin GPU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Vera CPU</a:t>
                      </a:r>
                    </a:p>
                  </a:txBody>
                  <a:tcPr>
                    <a:solidFill>
                      <a:srgbClr val="EA5405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**핵심 역할**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AI 학습 및 대규모 추론 연산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시스템 제어, 워크로드 관리, 데이터 오케스트레이션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**아키텍처 기반**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NVIDIA Rubin Architecture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ARM 기반 아키텍처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**주요 사양**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약 336B 트랜지스터 집적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88-core 구성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**연결 기술**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NVLink 6, HBM4 통합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NVLink-C2C (via Strata module)</a:t>
                      </a:r>
                    </a:p>
                  </a:txBody>
                  <a:tcPr>
                    <a:solidFill>
                      <a:srgbClr val="FDF3EC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**물리적 특징**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Dual Reticle-sized logic die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00" b="0">
                          <a:solidFill>
                            <a:srgbClr val="333333"/>
                          </a:solidFill>
                          <a:latin typeface="NanumGothic"/>
                          <a:ea typeface="NanumGothic"/>
                          <a:cs typeface="NanumGothic"/>
                        </a:rPr>
                        <a:t>Single CPU die per Superchip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NVIDIA Vera Rubin 플랫폼 아키텍처 및 패키징 구조 분석 보고서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4. 실리콘 아키텍처의 기술적 함의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**메모리 벽(Memory Wall) 극복**: HBM4의 물리적 근접 배치를 통한 극단적 대역폭 확보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**컴퓨팅 밀도 혁신**: 단위 면적당 성능(Performance per mm²)의 비약적 향상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**랙 스케일 통합성**: Strata 모듈 기반의 'Vera Superchip' 구성을 통해 시스템 전체를 단일 컴퓨터처럼 운용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6446520"/>
            <a:ext cx="1146017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0">
                <a:solidFill>
                  <a:srgbClr val="888888"/>
                </a:solidFill>
                <a:latin typeface="NanumGothic"/>
                <a:ea typeface="NanumGothic"/>
                <a:cs typeface="NanumGothic"/>
              </a:rPr>
              <a:t>CRESSEM  |  CONFIDENTIAL  |  CTO 유상혁       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65760"/>
            <a:ext cx="11094415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EA5405"/>
                </a:solidFill>
                <a:latin typeface="NanumGothic"/>
                <a:ea typeface="NanumGothic"/>
                <a:cs typeface="NanumGothic"/>
              </a:rPr>
              <a:t>패키징 구조 및 칩렛(Chiplet) 배치 분석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Vera Rubin은 칩렛 기반 아키텍처와 HBM4의 Ring 구조를 통해 메모리 병목을 해결하고 연산 효율을 극대화함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1. Reticle-sized Logic Die 및 칩렛 배치 전략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두 개의 Reticle-sized 로직 다이를 초고속 인터커넥트로 연결하여 단일 다이처럼 동작하는 Multi-die 패키징 구현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칩 분할 배치를 통해 단일 다이 방식의 수율 저하 및 제조 비용 문제를 해결하고 제조 효율성 확보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신호 간섭 최소화 및 전력 전달 네트워크(PDN) 효율 극대화를 위한 최적의 기하학적 배치 설계</a:t>
            </a:r>
          </a:p>
          <a:p>
            <a:pPr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• 2. HBM4 스택과의 물리적 결합 및 인터커넥트 구조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로직 다이를 HBM4 스택이 둘러싸는 Ring-based/Surround 구조를 채택하여 데이터 대역폭 및 물리적 거리 최적화</a:t>
            </a:r>
          </a:p>
          <a:p>
            <a:pPr lvl="1"/>
            <a:r>
              <a:rPr sz="1400" b="0">
                <a:solidFill>
                  <a:srgbClr val="333333"/>
                </a:solidFill>
                <a:latin typeface="NanumGothic"/>
                <a:ea typeface="NanumGothic"/>
                <a:cs typeface="NanumGothic"/>
              </a:rPr>
              <a:t>– Micro-bump 또는 Hybrid Bonding 기술 적용을 통해 신호 무결성(Signal Integrity) 확보 및 전력 소모 절감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