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notesMaster" Target="notesMasters/notesMaster1.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HBM4 고단 적층 구조 단면도</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비파괴 검사 및 신뢰성 검증 기술</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CRESSEM 차세대 기술 대응 매트릭스</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HBM4 핵심 기술 변화 및 검사 이슈 분석</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HBM4 핵심 기술 변화 및 검사 이슈 분석</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HBM3E vs HBM4 기술 사양 비교</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차세대 광학 및 비전 검사 기술 동향</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HBM4 차세대 AI 비전 검사 프로세스</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전기적 특성 검사 및 KGD 확보 전략</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HBM4 검사 기술 핵심 지표</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비파괴 검사 및 신뢰성 검증 기술</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notesSlide" Target="../notesSlides/notesSlid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notesSlide" Target="../notesSlides/notesSlide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4724247" y="1371600"/>
            <a:ext cx="2743200" cy="597647"/>
          </a:xfrm>
          <a:prstGeom prst="rect">
            <a:avLst/>
          </a:prstGeom>
        </p:spPr>
      </p:pic>
      <p:sp>
        <p:nvSpPr>
          <p:cNvPr id="5" name="TextBox 4"/>
          <p:cNvSpPr txBox="1"/>
          <p:nvPr/>
        </p:nvSpPr>
        <p:spPr>
          <a:xfrm>
            <a:off x="914400" y="2834640"/>
            <a:ext cx="10362895" cy="1463040"/>
          </a:xfrm>
          <a:prstGeom prst="rect">
            <a:avLst/>
          </a:prstGeom>
          <a:noFill/>
        </p:spPr>
        <p:txBody>
          <a:bodyPr wrap="square" lIns="25400" rIns="25400" tIns="12700" bIns="12700" anchor="t">
            <a:spAutoFit/>
          </a:bodyPr>
          <a:lstStyle/>
          <a:p>
            <a:pPr algn="ctr"/>
            <a:r>
              <a:rPr sz="3400" b="1">
                <a:solidFill>
                  <a:srgbClr val="1A1A2E"/>
                </a:solidFill>
                <a:latin typeface="맑은 고딕"/>
                <a:ea typeface="맑은 고딕"/>
                <a:cs typeface="맑은 고딕"/>
              </a:rPr>
              <a:t>삼성전자 HBM4 전환에 따른 검사 기술 동향 및 대응 전략 보고서</a:t>
            </a:r>
          </a:p>
        </p:txBody>
      </p:sp>
      <p:sp>
        <p:nvSpPr>
          <p:cNvPr id="6" name="Rectangle 5"/>
          <p:cNvSpPr/>
          <p:nvPr/>
        </p:nvSpPr>
        <p:spPr>
          <a:xfrm>
            <a:off x="4724247" y="4297680"/>
            <a:ext cx="2743200" cy="508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4572000"/>
            <a:ext cx="10362895" cy="914400"/>
          </a:xfrm>
          <a:prstGeom prst="rect">
            <a:avLst/>
          </a:prstGeom>
          <a:noFill/>
        </p:spPr>
        <p:txBody>
          <a:bodyPr wrap="square" lIns="25400" rIns="25400" tIns="12700" bIns="12700" anchor="t">
            <a:spAutoFit/>
          </a:bodyPr>
          <a:lstStyle/>
          <a:p/>
          <a:p>
            <a:pPr algn="ctr"/>
            <a:r>
              <a:rPr sz="1300" b="0">
                <a:solidFill>
                  <a:srgbClr val="666666"/>
                </a:solidFill>
                <a:latin typeface="맑은 고딕"/>
                <a:ea typeface="맑은 고딕"/>
                <a:cs typeface="맑은 고딕"/>
              </a:rPr>
              <a:t>CTO 유상혁</a:t>
            </a:r>
          </a:p>
          <a:p>
            <a:pPr algn="ctr"/>
            <a:r>
              <a:rPr sz="1100" b="0">
                <a:solidFill>
                  <a:srgbClr val="888888"/>
                </a:solidFill>
                <a:latin typeface="맑은 고딕"/>
                <a:ea typeface="맑은 고딕"/>
                <a:cs typeface="맑은 고딕"/>
              </a:rPr>
              <a:t>2026-08-01  ·  Cressem AI 자동 생성</a:t>
            </a:r>
          </a:p>
        </p:txBody>
      </p:sp>
      <p:sp>
        <p:nvSpPr>
          <p:cNvPr id="8" name="TextBox 7"/>
          <p:cNvSpPr txBox="1"/>
          <p:nvPr/>
        </p:nvSpPr>
        <p:spPr>
          <a:xfrm>
            <a:off x="9814255" y="6355080"/>
            <a:ext cx="2103120" cy="320040"/>
          </a:xfrm>
          <a:prstGeom prst="rect">
            <a:avLst/>
          </a:prstGeom>
          <a:noFill/>
        </p:spPr>
        <p:txBody>
          <a:bodyPr wrap="square" lIns="25400" rIns="25400" tIns="12700" bIns="12700">
            <a:spAutoFit/>
          </a:bodyPr>
          <a:lstStyle/>
          <a:p>
            <a:pPr algn="r"/>
            <a:r>
              <a:rPr sz="900" b="1">
                <a:solidFill>
                  <a:srgbClr val="EA5405"/>
                </a:solidFill>
                <a:latin typeface="맑은 고딕"/>
                <a:ea typeface="맑은 고딕"/>
                <a:cs typeface="맑은 고딕"/>
              </a:rPr>
              <a:t>CONFIDENTIAL</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9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HBM4 핵심 기술 변화 및 검사 이슈 분석</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pic>
        <p:nvPicPr>
          <p:cNvPr id="10" name="Picture 9" descr="_px_8485.png"/>
          <p:cNvPicPr>
            <a:picLocks noChangeAspect="1"/>
          </p:cNvPicPr>
          <p:nvPr/>
        </p:nvPicPr>
        <p:blipFill>
          <a:blip r:embed="rId3"/>
          <a:stretch>
            <a:fillRect/>
          </a:stretch>
        </p:blipFill>
        <p:spPr>
          <a:xfrm>
            <a:off x="914400" y="1463040"/>
            <a:ext cx="10362895" cy="78032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10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삼성전자 HBM4 전환에 따른 검사 기술 동향 및 대응 전략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성공적인 양산을 위해서는 단순한 불량 판별을 넘어, 하이브리드 본딩 공정의 미세 결함을 실시간으로 탐지할 수 있는 AI 기반 비전 솔루션과, 고단 적층 시 발생하는 물리적 변형을 예측하고 보정할 수 있는 지능형 검사 시스템의 통합적 접근이 요구됩니다.</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11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HBM3E vs HBM4 기술 사양 비교</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HBM(High Bandwidth Memory) 시장이 HBM3E를 넘어 차세대 규격인 HBM4(6세대 HBM)로 진입함에 따라, 반도체 패키징 기술의 패러다임은 단순한 적층 단수 증가를 넘어 구조적 근간을 바꾸는 거대한 전환점을 맞이하고 있습니다. 기존 HBM3E 공정이 안정적인 수율을 바탕으로 고대역폭을 구현하는 데 집중했다면, HBM4는 데이터 전송 속도의 극대화와 적층 높이의 한계 돌파를 위해 본딩(Bonding) 방식과 베이스 다이(Base Die)의 구조적 변화를 수반합니다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가장 핵심적인 변화는 적층 구조와 본딩 기술의 진화입니다. HBM3E는 주로 8단에서 12단 사이의 적층 구조를 가지며, TC-NCF(Thermal Compression Non-Conductive Film) 또는 MR-MUF(Mass Reflow Molded Underfill) 방식을 사용하여 칩 사이를 연결합니다. 반면, HBM4는 12단에서 16단 이상의 초고단 적층을 목표로 하며, 이를 실현하기 위해 범프(Bump) 없이 구리(Cu)와 구리를 직접 접합하는 하이브리드 본딩(Hybrid Bonding, Cu-to-Cu) 기술의 도입이 강력하게 검토되고 있습니다 [출처: 보고서_​삼성전자​HBM4​전환에따른검사기술동향및​대응전략_​20260509_​001.pdf]. 이러한 기술적 변화는 검사 측면에서 기존의 범프 기반 검사를 넘어, 접합면의 미세한 Void(빈 공간)나 정렬(Alignment) 오차를 잡아내야 하는 극도의 정밀도를 요구하게 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데이터 전송 속도 및 대역폭(Bandwidth) 측면에서도 비약적인 향상이 예고되어 있습니다. HBM3E가 9.2Gbps 이상의 속도를 지원하며 고속 데이터 전송을 수행하고 있다면, HBM4는 1.5TB/s 이상의 목표 대역폭(Target Bandwidth)을 지향하고 있습니다 [출처: 보고서_​삼성전자​HBM4​전환에따른검사기술동향및​대응전략_​20260509_​001.pdf]. 이러한 초고속 신호 전달을 위해서는 신호 무결성(Signal Integrity, SI) 및 전력 무결성(Power Integrity, PI) 확보가 필수적이며, 이는 곧 전기적 특성 검사(Electrical Test)의 난이도가 기하급수적으로 상승함을 의미합니다.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또한, HBM4는 파운드리 공정이 결합된 커스텀 로직 다이(Customized Logic Die)를 베이스 다이로 채택함에 따라, 기존 메모리 단독 구조와는 다른 복합적인 검사 환경을 형성합니다. 이는 메모리와 로직 간의 인터페이스 검사 역량이 향후 HBM 시장의 주도권을 결정짓는 핵심 요소가 될 것임을 시사합니다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아래 표는 HBM3E와 HBM4의 주요 기술 사양 및 검사 이슈를 정량적·정성적으로 비교한 결과입니다.</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12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HBM3E vs HBM4 기술 사양 비교</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graphicFrame>
        <p:nvGraphicFramePr>
          <p:cNvPr id="10" name="Table 9"/>
          <p:cNvGraphicFramePr>
            <a:graphicFrameLocks noGrp="1"/>
          </p:cNvGraphicFramePr>
          <p:nvPr/>
        </p:nvGraphicFramePr>
        <p:xfrm>
          <a:off x="731520" y="1554480"/>
          <a:ext cx="10728655" cy="1920240"/>
        </p:xfrm>
        <a:graphic>
          <a:graphicData uri="http://schemas.openxmlformats.org/drawingml/2006/table">
            <a:tbl>
              <a:tblPr firstRow="1" bandRow="1">
                <a:tableStyleId>{5C22544A-7EE6-4342-B048-85BDC9FD1C3A}</a:tableStyleId>
              </a:tblPr>
              <a:tblGrid>
                <a:gridCol w="2682163"/>
                <a:gridCol w="2682163"/>
                <a:gridCol w="2682163"/>
                <a:gridCol w="2682166"/>
              </a:tblGrid>
              <a:tr h="384048">
                <a:tc>
                  <a:txBody>
                    <a:bodyPr/>
                    <a:lstStyle/>
                    <a:p>
                      <a:pPr algn="ctr"/>
                      <a:r>
                        <a:rPr sz="1100" b="1">
                          <a:solidFill>
                            <a:srgbClr val="FFFFFF"/>
                          </a:solidFill>
                          <a:latin typeface="맑은 고딕"/>
                          <a:ea typeface="맑은 고딕"/>
                          <a:cs typeface="맑은 고딕"/>
                        </a:rPr>
                        <a:t>구분 (Category)</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HBM3E (현재)</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HBM4 (차세대)</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검사 핵심 이슈 (Inspection Challenge)</a:t>
                      </a:r>
                    </a:p>
                  </a:txBody>
                  <a:tcPr marL="76200" marR="76200" marT="25400" marB="25400">
                    <a:solidFill>
                      <a:srgbClr val="EA5405"/>
                    </a:solidFill>
                  </a:tcPr>
                </a:tc>
              </a:tr>
              <a:tr h="384048">
                <a:tc>
                  <a:txBody>
                    <a:bodyPr/>
                    <a:lstStyle/>
                    <a:p>
                      <a:pPr algn="l"/>
                      <a:r>
                        <a:rPr sz="1050" b="0">
                          <a:solidFill>
                            <a:srgbClr val="333333"/>
                          </a:solidFill>
                          <a:latin typeface="맑은 고딕"/>
                          <a:ea typeface="맑은 고딕"/>
                          <a:cs typeface="맑은 고딕"/>
                        </a:rPr>
                        <a:t>적층 구조 (Stacking)</a:t>
                      </a:r>
                    </a:p>
                  </a:txBody>
                  <a:tcPr marL="76200" marR="76200" marT="25400" marB="25400">
                    <a:solidFill>
                      <a:srgbClr val="FFFFFF"/>
                    </a:solidFill>
                  </a:tcPr>
                </a:tc>
                <a:tc>
                  <a:txBody>
                    <a:bodyPr/>
                    <a:lstStyle/>
                    <a:p>
                      <a:pPr algn="r"/>
                      <a:r>
                        <a:rPr sz="1050" b="0">
                          <a:solidFill>
                            <a:srgbClr val="333333"/>
                          </a:solidFill>
                          <a:latin typeface="맑은 고딕"/>
                          <a:ea typeface="맑은 고딕"/>
                          <a:cs typeface="맑은 고딕"/>
                        </a:rPr>
                        <a:t>8단 ~ 12단</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12단 ~ 16단 이상</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적층 증가에 따른 Warpage(휘어짐) 및 두께 제어 불량</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본딩 방식 (Bonding)</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TC-NCF / MR-MUF</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Hybrid Bonding (Cu-to-Cu)</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범프(Bump) 없는 접합부의 Void 및 정렬(Alignment) 정밀도</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Base Die 구조</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Standard Memory Die</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Customized Logic Die</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파운드리 공정 결합에 따른 Logic-Memory 간 인터페이스 검사</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데이터 전송 속도</a:t>
                      </a:r>
                    </a:p>
                  </a:txBody>
                  <a:tcPr marL="76200" marR="76200" marT="25400" marB="25400">
                    <a:solidFill>
                      <a:srgbClr val="FDF3EC"/>
                    </a:solidFill>
                  </a:tcPr>
                </a:tc>
                <a:tc>
                  <a:txBody>
                    <a:bodyPr/>
                    <a:lstStyle/>
                    <a:p>
                      <a:pPr algn="r"/>
                      <a:r>
                        <a:rPr sz="1050" b="0">
                          <a:solidFill>
                            <a:srgbClr val="333333"/>
                          </a:solidFill>
                          <a:latin typeface="맑은 고딕"/>
                          <a:ea typeface="맑은 고딕"/>
                          <a:cs typeface="맑은 고딕"/>
                        </a:rPr>
                        <a:t>9.2Gbps+</a:t>
                      </a:r>
                    </a:p>
                  </a:txBody>
                  <a:tcPr marL="76200" marR="76200" marT="25400" marB="25400">
                    <a:solidFill>
                      <a:srgbClr val="FDF3EC"/>
                    </a:solidFill>
                  </a:tcPr>
                </a:tc>
                <a:tc>
                  <a:txBody>
                    <a:bodyPr/>
                    <a:lstStyle/>
                    <a:p>
                      <a:pPr algn="r"/>
                      <a:r>
                        <a:rPr sz="1050" b="0">
                          <a:solidFill>
                            <a:srgbClr val="333333"/>
                          </a:solidFill>
                          <a:latin typeface="맑은 고딕"/>
                          <a:ea typeface="맑은 고딕"/>
                          <a:cs typeface="맑은 고딕"/>
                        </a:rPr>
                        <a:t>1.5TB/s+ (Target)</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고속 신호 전달을 위한 SI(Signal Integrity) 및 PI(Power Integrity)</a:t>
                      </a:r>
                    </a:p>
                  </a:txBody>
                  <a:tcPr marL="76200" marR="76200" marT="25400" marB="25400">
                    <a:solidFill>
                      <a:srgbClr val="FDF3EC"/>
                    </a:solidFill>
                  </a:tcPr>
                </a:tc>
              </a:tr>
            </a:tbl>
          </a:graphicData>
        </a:graphic>
      </p:graphicFrame>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13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차세대 광학 및 비전 검사 기술 동향</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HBM4(6세대 HBM)로의 전환은 단순히 적층 단수가 높아지는 것을 넘어, 반도체 패키징의 패러다임이 기존의 Bump 기반 접합에서 범프 없는(Bump-less) 접합 방식인 하이브리드 본딩(Hybrid Bonding)으로 이동함을 의미합니다. 이러한 구조적 변화는 검사 기술에 있어 전례 없는 수준의 정밀도를 요구하며, 특히 광학 및 비전 검사(Optical &amp; Vision Inspection) 영역에서는 기존의 측정 한계를 뛰어넘는 초고해상도 솔루션과 지능형 알고리즘의 결합이 필수적인 과제로 부상하고 있습니다.</a:t>
            </a:r>
          </a:p>
          <a:p>
            <a:pPr>
              <a:spcBef>
                <a:spcPts val="400"/>
              </a:spcBef>
              <a:spcAft>
                <a:spcPts val="400"/>
              </a:spcAft>
            </a:pPr>
            <a:r>
              <a:rPr sz="1500" b="1">
                <a:solidFill>
                  <a:srgbClr val="333333"/>
                </a:solidFill>
                <a:latin typeface="맑은 고딕"/>
                <a:ea typeface="맑은 고딕"/>
                <a:cs typeface="맑은 고딕"/>
              </a:rPr>
              <a:t>1. Hybrid Bonding 대응을 위한 초고해상도 AOI 기술</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 공정의 핵심 변화 중 하나는 Cu-to-Cu(구리 대 구리) 접합을 이용한 하이브리드 본딩(Hybrid Bonding) 기술의 도입입니다. 기존의 TC-NCF(Thermal Compression Non-Conductive Film)나 MR-MUF(Mass Reflow Molded Underfill) 방식에서는 솔더 범프(Solder Bump)가 완충 작용을 하며 정렬 오차를 어느 정도 허용할 수 있었으나, 하이브리드 본딩은 구리 패드와 절연막(Dielectric)이 직접 맞닿는 구조입니다. [기술 보고서] 삼성전자 HBM4 전환에 따른 검사 기술 동향 및 대응 전략20260509001.pdf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이로 인해 발생할 수 있는 미세한 이물질(Particle)이나 수 나노미터(nm) 단위의 미세 정렬 오차(Misalignment)는 전체 스택의 전기적 연결성을 결정짓는 치명적인 결함이 됩니다. 따라서 차세대 검사 장비는 다음과 같은 광학적 사양을 충족해야 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Sub-micron급 해상도 확보:</a:t>
            </a:r>
            <a:r>
              <a:rPr sz="1400" b="0">
                <a:solidFill>
                  <a:srgbClr val="333333"/>
                </a:solidFill>
                <a:latin typeface="맑은 고딕"/>
                <a:ea typeface="맑은 고딕"/>
                <a:cs typeface="맑은 고딕"/>
              </a:rPr>
              <a:t>Hybrid Bonding의 Cu-to-Cu 접합면을 검사하기 위해서는 기존의 마이크로미터(μm) 단위를 넘어 Sub-micron(1μm 미만) 급의 해상도를 가진 2D/3D AOI(Automated Optical Inspection, 자동 광학 검사) 기술이 필수적입니다. 이는 접합부 표면의 미세한 요철이나 Particle의 크기를 정확히 식별하기 위함입니다. [기술 보고서] 삼성전자 HBM4 전환에 따른 검사 기술 동향 및 대응 전략20260509001.pdf</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3D AOI 및 표면 프로파일링:</a:t>
            </a:r>
            <a:r>
              <a:rPr sz="1400" b="0">
                <a:solidFill>
                  <a:srgbClr val="333333"/>
                </a:solidFill>
                <a:latin typeface="맑은 고딕"/>
                <a:ea typeface="맑은 고딕"/>
                <a:cs typeface="맑은 고딕"/>
              </a:rPr>
              <a:t>단순한 평면 이미지를 넘어, 접합면의 높이 편차와 평탄도(Flatness)를 측정할 수 있는 3D 광학 검사 모듈이 요구됩니다. 이는 본딩 시 압력 분포의 불균일로 인해 발생할 수 있는 Void(공극) 형성 가능성을 사전에 예측하는 데 결정적인 역할을 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고성능 조명 시스템:</a:t>
            </a:r>
            <a:r>
              <a:rPr sz="1400" b="0">
                <a:solidFill>
                  <a:srgbClr val="333333"/>
                </a:solidFill>
                <a:latin typeface="맑은 고딕"/>
                <a:ea typeface="맑은 고딕"/>
                <a:cs typeface="맑은 고딕"/>
              </a:rPr>
              <a:t>Sub-micron 급의 미세 구조를 명확히 시각화하기 위해 Coaxial Lighting(동축 조명), Low-angle Ring Lighting(저각 링 조명) 등 다양한 광학적 기법을 조합하여 표면의 반사율 차이를 극대화하는 기술이 적용되어야 합니다.</a:t>
            </a:r>
          </a:p>
          <a:p>
            <a:pPr>
              <a:spcBef>
                <a:spcPts val="400"/>
              </a:spcBef>
              <a:spcAft>
                <a:spcPts val="400"/>
              </a:spcAft>
            </a:pPr>
            <a:r>
              <a:rPr sz="1500" b="1">
                <a:solidFill>
                  <a:srgbClr val="333333"/>
                </a:solidFill>
                <a:latin typeface="맑은 고딕"/>
                <a:ea typeface="맑은 고딕"/>
                <a:cs typeface="맑은 고딕"/>
              </a:rPr>
              <a:t>2. AI 기반 실시간 결함 분류 및 판별 기술</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14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차세대 광학 및 비전 검사 기술 동향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HBM4는 16단 이상의 고단 적층 구조를 가지며, 이에 따라 검사 대상이 되는 데이터의 양(Data Volume)이 기하급수적으로 폭증하게 됩니다. 기존의 Rule-based(규칙 기반) 알고리즘만으로는 복잡해진 결함 패턴을 실시간으로 처리하는 데 한계가 있으며, 이는 곧 검사 속도(Throughput) 저하와 수율 손실로 이어집니다. [기술 보고서] 삼성전자 HBM4 전환에 따른 검사 기술 동향 및 대응 전략20260509001.pdf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이를 해결하기 위해 딥러닝(Deep Learning) 기반의 AI 비전 솔루션이 차세대 검사 기술의 핵심으로 자리 잡고 있습니다.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지능형 결함 분류(Defect Classification):</a:t>
            </a:r>
            <a:r>
              <a:rPr sz="1400" b="0">
                <a:solidFill>
                  <a:srgbClr val="333333"/>
                </a:solidFill>
                <a:latin typeface="맑은 고딕"/>
                <a:ea typeface="맑은 고딕"/>
                <a:cs typeface="맑은 고딕"/>
              </a:rPr>
              <a:t>AI 알고리즘은 단순한 양품/불량 판정을 넘어, 검출된 결함이 Void인지, Bridge(단락)인지, 혹은 단순한 Misalignment(정렬 불량)인지를 실시간으로 분류합니다. 이는 공정 엔지니어가 불량의 원인을 즉각적으로 파악하고 공정 파라미터를 수정할 수 있는 피드백 루프를 제공합니다.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실시간 결함 검출(Real-time Defect Detection):</a:t>
            </a:r>
            <a:r>
              <a:rPr sz="1400" b="0">
                <a:solidFill>
                  <a:srgbClr val="333333"/>
                </a:solidFill>
                <a:latin typeface="맑은 고딕"/>
                <a:ea typeface="맑은 고딕"/>
                <a:cs typeface="맑은 고딕"/>
              </a:rPr>
              <a:t>검사 장비 내에서 데이터 처리가 실시간으로 이루어지는 시스템 구축이 요구됩니다. AI 모델을 경량화하여 Edge 컴퓨팅 환경에서 구동함으로써, 고속으로 이동하는 웨이퍼나 패키지 위에서 발생하는 결함을 지연 시간(Latency) 없이 잡아내는 것이 기술적 목표입니다. [기술 보고서] 삼성전자 HBM4 전환에 따른 검사 기술 동향 및 대응 전략20260509001.pdf</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데이터 기반 수율 예측:</a:t>
            </a:r>
            <a:r>
              <a:rPr sz="1400" b="0">
                <a:solidFill>
                  <a:srgbClr val="333333"/>
                </a:solidFill>
                <a:latin typeface="맑은 고딕"/>
                <a:ea typeface="맑은 고딕"/>
                <a:cs typeface="맑은 고딕"/>
              </a:rPr>
              <a:t>축적된 AI 검사 데이터를 분석하여 특정 공정 단계에서 발생할 확률이 높은 결함 패턴을 학습함으로써, 잠재적인 수율 저하 요인을 선제적으로 관리할 수 있습니다.</a:t>
            </a:r>
          </a:p>
          <a:p>
            <a:pPr>
              <a:spcBef>
                <a:spcPts val="400"/>
              </a:spcBef>
              <a:spcAft>
                <a:spcPts val="400"/>
              </a:spcAft>
            </a:pPr>
            <a:r>
              <a:rPr sz="1500" b="1">
                <a:solidFill>
                  <a:srgbClr val="333333"/>
                </a:solidFill>
                <a:latin typeface="맑은 고딕"/>
                <a:ea typeface="맑은 고딕"/>
                <a:cs typeface="맑은 고딕"/>
              </a:rPr>
              <a:t>3. 광학 및 비전 검사 기술의 핵심 비교 분석</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 공정 도입에 따른 기술적 요구사항 변화를 기존 HBM3E 방식과 비교하면 다음과 같습니다.</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15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차세대 광학 및 비전 검사 기술 동향</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graphicFrame>
        <p:nvGraphicFramePr>
          <p:cNvPr id="10" name="Table 9"/>
          <p:cNvGraphicFramePr>
            <a:graphicFrameLocks noGrp="1"/>
          </p:cNvGraphicFramePr>
          <p:nvPr/>
        </p:nvGraphicFramePr>
        <p:xfrm>
          <a:off x="731520" y="1554480"/>
          <a:ext cx="10728655" cy="2304288"/>
        </p:xfrm>
        <a:graphic>
          <a:graphicData uri="http://schemas.openxmlformats.org/drawingml/2006/table">
            <a:tbl>
              <a:tblPr firstRow="1" bandRow="1">
                <a:tableStyleId>{5C22544A-7EE6-4342-B048-85BDC9FD1C3A}</a:tableStyleId>
              </a:tblPr>
              <a:tblGrid>
                <a:gridCol w="2682163"/>
                <a:gridCol w="2682163"/>
                <a:gridCol w="2682163"/>
                <a:gridCol w="2682166"/>
              </a:tblGrid>
              <a:tr h="384048">
                <a:tc>
                  <a:txBody>
                    <a:bodyPr/>
                    <a:lstStyle/>
                    <a:p>
                      <a:pPr algn="ctr"/>
                      <a:r>
                        <a:rPr sz="1100" b="1">
                          <a:solidFill>
                            <a:srgbClr val="FFFFFF"/>
                          </a:solidFill>
                          <a:latin typeface="맑은 고딕"/>
                          <a:ea typeface="맑은 고딕"/>
                          <a:cs typeface="맑은 고딕"/>
                        </a:rPr>
                        <a:t>구분</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HBM3E (기존)</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HBM4 (차세대)</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검사 기술 요구사항 변화</a:t>
                      </a:r>
                    </a:p>
                  </a:txBody>
                  <a:tcPr marL="76200" marR="76200" marT="25400" marB="25400">
                    <a:solidFill>
                      <a:srgbClr val="EA5405"/>
                    </a:solidFill>
                  </a:tcPr>
                </a:tc>
              </a:tr>
              <a:tr h="384048">
                <a:tc>
                  <a:txBody>
                    <a:bodyPr/>
                    <a:lstStyle/>
                    <a:p>
                      <a:pPr algn="l"/>
                      <a:r>
                        <a:rPr sz="1050" b="0">
                          <a:solidFill>
                            <a:srgbClr val="333333"/>
                          </a:solidFill>
                          <a:latin typeface="맑은 고딕"/>
                          <a:ea typeface="맑은 고딕"/>
                          <a:cs typeface="맑은 고딕"/>
                        </a:rPr>
                        <a:t>주요 본딩 방식</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TC-NCF / MR-MUF</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Hybrid Bonding (Cu-to-Cu)</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범프 기반에서 표면 직접 접합으로 전환</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검사 대상 핵심</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Solder Bump 및 Underfill</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Cu-Pad 표면 및 정렬 상태</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미세 Particle 및 표면 평탄도 검사 중요성 증대</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필요 해상도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Micron(μm) 단위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Sub-micron(μm 미만) 단위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초고해상도 광학 렌즈 및 센서 필수</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검사 알고리즘</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Rule-based (규칙 기반)</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AI/Deep Learning 기반</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폭증하는 데이터 처리 및 복잡한 결함 분류 필요</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검사 데이터 형태</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2D 이미지 중심</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3D 형상 및 표면 프로파일</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입체적인 결함 분석을 위한 3D AOI 요구</a:t>
                      </a:r>
                    </a:p>
                  </a:txBody>
                  <a:tcPr marL="76200" marR="76200" marT="25400" marB="25400">
                    <a:solidFill>
                      <a:srgbClr val="FFFFFF"/>
                    </a:solidFill>
                  </a:tcPr>
                </a:tc>
              </a:tr>
            </a:tbl>
          </a:graphicData>
        </a:graphic>
      </p:graphicFrame>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16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차세대 광학 및 비전 검사 기술 동향</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pic>
        <p:nvPicPr>
          <p:cNvPr id="10" name="Picture 9" descr="_px_63946.png"/>
          <p:cNvPicPr>
            <a:picLocks noChangeAspect="1"/>
          </p:cNvPicPr>
          <p:nvPr/>
        </p:nvPicPr>
        <p:blipFill>
          <a:blip r:embed="rId3"/>
          <a:stretch>
            <a:fillRect/>
          </a:stretch>
        </p:blipFill>
        <p:spPr>
          <a:xfrm>
            <a:off x="914400" y="1463040"/>
            <a:ext cx="10362895" cy="1852042"/>
          </a:xfrm>
          <a:prstGeom prst="rect">
            <a:avLst/>
          </a:prstGeom>
        </p:spPr>
      </p:pic>
      <p:sp>
        <p:nvSpPr>
          <p:cNvPr id="11" name="TextBox 10"/>
          <p:cNvSpPr txBox="1"/>
          <p:nvPr/>
        </p:nvSpPr>
        <p:spPr>
          <a:xfrm>
            <a:off x="731520" y="5989320"/>
            <a:ext cx="10728655" cy="411480"/>
          </a:xfrm>
          <a:prstGeom prst="rect">
            <a:avLst/>
          </a:prstGeom>
          <a:noFill/>
        </p:spPr>
        <p:txBody>
          <a:bodyPr wrap="square" lIns="25400" rIns="25400" tIns="12700" bIns="12700">
            <a:spAutoFit/>
          </a:bodyPr>
          <a:lstStyle/>
          <a:p>
            <a:pPr algn="ctr"/>
            <a:r>
              <a:rPr sz="1100" b="0">
                <a:solidFill>
                  <a:srgbClr val="888888"/>
                </a:solidFill>
                <a:latin typeface="맑은 고딕"/>
                <a:ea typeface="맑은 고딕"/>
                <a:cs typeface="맑은 고딕"/>
              </a:rPr>
              <a:t>HBM4 차세대 AI 비전 검사 프로세스</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17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삼성전자 HBM4 전환에 따른 검사 기술 동향 및 대응 전략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 시대의 검사 기술은 단순히 '불량을 찾아내는 것'을 넘어, '공정의 정밀도를 보증하고 수율을 예측하는 것'으로 진화하고 있습니다. 특히 하이브리드 본딩 공정의 도입은 광학 검사 장비에 극한의 해상도와 지능화된 분석 능력을 요구합니다. [기술 보고서] 삼성전자 HBM4 전환에 따른 검사 기술 동향 및 대응 전략20260509001.pdf</a:t>
            </a:r>
          </a:p>
          <a:p>
            <a:pPr>
              <a:spcBef>
                <a:spcPts val="400"/>
              </a:spcBef>
              <a:spcAft>
                <a:spcPts val="400"/>
              </a:spcAft>
            </a:pPr>
            <a:r>
              <a:rPr sz="1500" b="1">
                <a:solidFill>
                  <a:srgbClr val="333333"/>
                </a:solidFill>
                <a:latin typeface="맑은 고딕"/>
                <a:ea typeface="맑은 고딕"/>
                <a:cs typeface="맑은 고딕"/>
              </a:rPr>
              <a:t>4. 결론 및 기술적 시사점</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따라서 향후 검사 솔루션 개발의 승부처는</a:t>
            </a:r>
            <a:r>
              <a:rPr sz="1400" b="1">
                <a:solidFill>
                  <a:srgbClr val="333333"/>
                </a:solidFill>
                <a:latin typeface="맑은 고딕"/>
                <a:ea typeface="맑은 고딕"/>
                <a:cs typeface="맑은 고딕"/>
              </a:rPr>
              <a:t>1) Sub-micron급 해상도를 유지하면서도 검사 속도를 확보할 수 있는 광학 설계 역량</a:t>
            </a:r>
            <a:r>
              <a:rPr sz="1400" b="0">
                <a:solidFill>
                  <a:srgbClr val="333333"/>
                </a:solidFill>
                <a:latin typeface="맑은 고딕"/>
                <a:ea typeface="맑은 고딕"/>
                <a:cs typeface="맑은 고딕"/>
              </a:rPr>
              <a:t>,</a:t>
            </a:r>
            <a:r>
              <a:rPr sz="1400" b="1">
                <a:solidFill>
                  <a:srgbClr val="333333"/>
                </a:solidFill>
                <a:latin typeface="맑은 고딕"/>
                <a:ea typeface="맑은 고딕"/>
                <a:cs typeface="맑은 고딕"/>
              </a:rPr>
              <a:t>2) 복잡한 결함 패턴을 오검출 없이 판별할 수 있는 고도화된 AI 알고리즘</a:t>
            </a:r>
            <a:r>
              <a:rPr sz="1400" b="0">
                <a:solidFill>
                  <a:srgbClr val="333333"/>
                </a:solidFill>
                <a:latin typeface="맑은 고딕"/>
                <a:ea typeface="맑은 고딕"/>
                <a:cs typeface="맑은 고딕"/>
              </a:rPr>
              <a:t>, 그리고</a:t>
            </a:r>
            <a:r>
              <a:rPr sz="1400" b="1">
                <a:solidFill>
                  <a:srgbClr val="333333"/>
                </a:solidFill>
                <a:latin typeface="맑은 고딕"/>
                <a:ea typeface="맑은 고딕"/>
                <a:cs typeface="맑은 고딕"/>
              </a:rPr>
              <a:t>3) 3D 데이터를 실시간으로 처리할 수 있는 하드웨어-소프트웨어 통합 시스템 구축 능력</a:t>
            </a:r>
            <a:r>
              <a:rPr sz="1400" b="0">
                <a:solidFill>
                  <a:srgbClr val="333333"/>
                </a:solidFill>
                <a:latin typeface="맑은 고딕"/>
                <a:ea typeface="맑은 고딕"/>
                <a:cs typeface="맑은 고딕"/>
              </a:rPr>
              <a:t>에 달려 있습니다. 이러한 기술적 우위를 확보하는 것이 HBM4 시장의 주도권을 결정짓는 핵심 요소가 될 것입니다.</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18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전기적 특성 검사 및 KGD 확보 전략</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HBM4(6세대 고대역폭 메모리)로의 기술 전환은 단순히 적층 단수를 높이는 것을 넘어, 메모리 구조 자체가 파운드리 공정과 결합된 커스텀 로직 다이(Customized Logic Die) 형태로 진화함을 의미합니다. 이러한 구조적 변화는 검사 공정의 패러다임을 '적층 후 검사(Post-stacking Test)' 중심에서 '적층 전 완벽한 검증(Pre-stacking Test)' 중심으로 이동시키고 있습니다. 특히 HBM4는 적층 시 발생하는 비용 손실을 최소화하기 위해</a:t>
            </a:r>
            <a:r>
              <a:rPr sz="1400" b="1">
                <a:solidFill>
                  <a:srgbClr val="333333"/>
                </a:solidFill>
                <a:latin typeface="맑은 고딕"/>
                <a:ea typeface="맑은 고딕"/>
                <a:cs typeface="맑은 고딕"/>
              </a:rPr>
              <a:t>Known Good Die (KGD)</a:t>
            </a:r>
            <a:r>
              <a:rPr sz="1400" b="0">
                <a:solidFill>
                  <a:srgbClr val="333333"/>
                </a:solidFill>
                <a:latin typeface="맑은 고딕"/>
                <a:ea typeface="맑은 고딕"/>
                <a:cs typeface="맑은 고딕"/>
              </a:rPr>
              <a:t>확보가 수율 관리의 핵심 지표로 부상하였습니다.</a:t>
            </a:r>
          </a:p>
          <a:p>
            <a:pPr>
              <a:spcBef>
                <a:spcPts val="400"/>
              </a:spcBef>
              <a:spcAft>
                <a:spcPts val="400"/>
              </a:spcAft>
            </a:pPr>
            <a:r>
              <a:rPr sz="1500" b="1">
                <a:solidFill>
                  <a:srgbClr val="333333"/>
                </a:solidFill>
                <a:latin typeface="맑은 고딕"/>
                <a:ea typeface="맑은 고딕"/>
                <a:cs typeface="맑은 고딕"/>
              </a:rPr>
              <a:t>1. KGD(Known Good Die) 확보의 중요성 및 Pre-stacking Test</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HBM4는 16단 이상의 고단 적층 구조를 채택함에 따라, 단 하나의 Die에서 발생한 결함이 전체 스택(Stack)의 폐기로 이어지는 리스크를 안고 있습니다. 기존 HBM3E 단계에서도 KGD의 중요성은 높았으나, HBM4에 이르러서는 적층 단수가 증가하고 하이브리드 본딩(Hybrid Bonding)과 같은 초정밀 공정이 도입됨에 따라 불량 Die가 포함되었을 때의 경제적 타격이 기하급수적으로 증가합니다.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따라서 적층 공정(Stacking Process)에 진입하기 전, 개별 Die의 전기적 특성을 완벽하게 검증하는</a:t>
            </a:r>
            <a:r>
              <a:rPr sz="1400" b="1">
                <a:solidFill>
                  <a:srgbClr val="333333"/>
                </a:solidFill>
                <a:latin typeface="맑은 고딕"/>
                <a:ea typeface="맑은 고딕"/>
                <a:cs typeface="맑은 고딕"/>
              </a:rPr>
              <a:t>Pre-stacking Test</a:t>
            </a:r>
            <a:r>
              <a:rPr sz="1400" b="0">
                <a:solidFill>
                  <a:srgbClr val="333333"/>
                </a:solidFill>
                <a:latin typeface="맑은 고딕"/>
                <a:ea typeface="맑은 고딕"/>
                <a:cs typeface="맑은 고딕"/>
              </a:rPr>
              <a:t>의 중요성이 극대화되고 있습니다 [출처: 보고서_​삼성전자​HBM4​전환에따른검사기술동향및​대응전략_​20260509_​001.pdf]. 만약 Pre-stacking 단계에서 미세한 결함을 잡아내지 못하고 적층을 진행할 경우, 고가의 Custom Logic Die와 고단 메모리 Die가 모두 손실되는 상황이 발생하며, 이는 곧 제조사의 수익성 악화와 직결됩니다. 즉, KGD 확보 전략은 단순히 불량을 걸러내는 것을 넘어, 전체 공정의 수율(Yield)을 결정짓는 선결 과제입니다.</a:t>
            </a:r>
          </a:p>
          <a:p>
            <a:pPr>
              <a:spcBef>
                <a:spcPts val="400"/>
              </a:spcBef>
              <a:spcAft>
                <a:spcPts val="400"/>
              </a:spcAft>
            </a:pPr>
            <a:r>
              <a:rPr sz="1500" b="1">
                <a:solidFill>
                  <a:srgbClr val="333333"/>
                </a:solidFill>
                <a:latin typeface="맑은 고딕"/>
                <a:ea typeface="맑은 고딕"/>
                <a:cs typeface="맑은 고딕"/>
              </a:rPr>
              <a:t>2. 고속 프로브 카드(High-Speed Probe Card) 및 테스터 기술의 진화</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데이터 전송 속도가 1.5TB/s(Target) 수준으로 급격히 상승함에 따라, 전기적 특성 검사를 수행하는 하드웨어의 사양 또한 전례 없는 수준의 고도화를 요구받고 있습니다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2.1. 고밀도/고성능 프로브 카드(High-Density/High-Performance Probe Card)</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늘어난 채널 수와 초고속 신호 전달을 지원하기 위해 프로브 카드의 핀(Pin) 밀도는 더욱 높아져야 하며, 동시에 신호 간 간섭(Crosstalk)을 최소화할 수 있는 설계 기술이 필수적입니다. 특히 HBM4의 커스텀 로직 다이는 기존 메모리 다이와는 다른 전기적 인터페이스를 가질 수 있으므로, 다양한 테스트 패턴을 수용할 수 있는 고밀도 프로브 기술이 요구됩니다.</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3063240"/>
            <a:ext cx="1280160" cy="635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3246120"/>
            <a:ext cx="10545775" cy="1463040"/>
          </a:xfrm>
          <a:prstGeom prst="rect">
            <a:avLst/>
          </a:prstGeom>
          <a:noFill/>
        </p:spPr>
        <p:txBody>
          <a:bodyPr wrap="square" lIns="25400" rIns="25400" tIns="12700" bIns="12700" anchor="t">
            <a:spAutoFit/>
          </a:bodyPr>
          <a:lstStyle/>
          <a:p>
            <a:r>
              <a:rPr sz="3400" b="1">
                <a:solidFill>
                  <a:srgbClr val="1A1A2E"/>
                </a:solidFill>
                <a:latin typeface="맑은 고딕"/>
                <a:ea typeface="맑은 고딕"/>
                <a:cs typeface="맑은 고딕"/>
              </a:rPr>
              <a:t>삼성전자 HBM4 전환에 따른 검사 기술 동향 및 대응 전략 보고서</a:t>
            </a:r>
          </a:p>
        </p:txBody>
      </p:sp>
      <p:sp>
        <p:nvSpPr>
          <p:cNvPr id="5" name="Rectangle 4"/>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7" name="TextBox 6"/>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8" name="TextBox 7"/>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 / 35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19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전기적 특성 검사 및 KGD 확보 전략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2.2. 신호 무결성(Signal Integrity, SI) 및 전력 무결성(Power Integrity, PI) 검증</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데이터 전송 속도가 높아질수록 신호의 왜곡(Distortion)과 감쇠(Attenuation)가 심화됩니다. 따라서 검사 장비는 단순한 On/Off 판별을 넘어, 고속 신호가 전송되는 과정에서의</a:t>
            </a:r>
            <a:r>
              <a:rPr sz="1400" b="1">
                <a:solidFill>
                  <a:srgbClr val="333333"/>
                </a:solidFill>
                <a:latin typeface="맑은 고딕"/>
                <a:ea typeface="맑은 고딕"/>
                <a:cs typeface="맑은 고딕"/>
              </a:rPr>
              <a:t>Signal Integrity(SI)</a:t>
            </a:r>
            <a:r>
              <a:rPr sz="1400" b="0">
                <a:solidFill>
                  <a:srgbClr val="333333"/>
                </a:solidFill>
                <a:latin typeface="맑은 고딕"/>
                <a:ea typeface="맑은 고딕"/>
                <a:cs typeface="맑은 고딕"/>
              </a:rPr>
              <a:t>를 정밀하게 측정할 수 있어야 합니다. 또한, 고성능 로직 다이가 작동할 때 발생하는 급격한 전류 변화(di/dt)가 전압 안정성에 미치는 영향을 확인하는</a:t>
            </a:r>
            <a:r>
              <a:rPr sz="1400" b="1">
                <a:solidFill>
                  <a:srgbClr val="333333"/>
                </a:solidFill>
                <a:latin typeface="맑은 고딕"/>
                <a:ea typeface="맑은 고딕"/>
                <a:cs typeface="맑은 고딕"/>
              </a:rPr>
              <a:t>Power Integrity(PI)</a:t>
            </a:r>
            <a:r>
              <a:rPr sz="1400" b="0">
                <a:solidFill>
                  <a:srgbClr val="333333"/>
                </a:solidFill>
                <a:latin typeface="맑은 고딕"/>
                <a:ea typeface="맑은 고딕"/>
                <a:cs typeface="맑은 고딕"/>
              </a:rPr>
              <a:t>검사 역량 또한 필수적인 요소로 포함됩니다 [출처: 보고서_​삼성전자​HBM4​전환에따른검사기술동향및​대응전략_​20260509_​001.pdf].</a:t>
            </a:r>
          </a:p>
          <a:p>
            <a:pPr>
              <a:spcBef>
                <a:spcPts val="400"/>
              </a:spcBef>
              <a:spcAft>
                <a:spcPts val="400"/>
              </a:spcAft>
            </a:pPr>
            <a:r>
              <a:rPr sz="1500" b="1">
                <a:solidFill>
                  <a:srgbClr val="333333"/>
                </a:solidFill>
                <a:latin typeface="맑은 고딕"/>
                <a:ea typeface="맑은 고딕"/>
                <a:cs typeface="맑은 고딕"/>
              </a:rPr>
              <a:t>3. 주요 전기적 검사 항목 및 기술 요구사항</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신뢰성을 보장하기 위해 수행되는 전기적 특성 검사는 다음과 같은 세부 항목을 포함하며, 각 항목은 매우 엄격한 스펙(Specification) 관리가 요구됩니다 (업계 공개자료 기반).</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20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전기적 특성 검사 및 KGD 확보 전략</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graphicFrame>
        <p:nvGraphicFramePr>
          <p:cNvPr id="10" name="Table 9"/>
          <p:cNvGraphicFramePr>
            <a:graphicFrameLocks noGrp="1"/>
          </p:cNvGraphicFramePr>
          <p:nvPr/>
        </p:nvGraphicFramePr>
        <p:xfrm>
          <a:off x="731520" y="1554480"/>
          <a:ext cx="10728655" cy="1920240"/>
        </p:xfrm>
        <a:graphic>
          <a:graphicData uri="http://schemas.openxmlformats.org/drawingml/2006/table">
            <a:tbl>
              <a:tblPr firstRow="1" bandRow="1">
                <a:tableStyleId>{5C22544A-7EE6-4342-B048-85BDC9FD1C3A}</a:tableStyleId>
              </a:tblPr>
              <a:tblGrid>
                <a:gridCol w="3576218"/>
                <a:gridCol w="3576218"/>
                <a:gridCol w="3576219"/>
              </a:tblGrid>
              <a:tr h="384048">
                <a:tc>
                  <a:txBody>
                    <a:bodyPr/>
                    <a:lstStyle/>
                    <a:p>
                      <a:pPr algn="ctr"/>
                      <a:r>
                        <a:rPr sz="1100" b="1">
                          <a:solidFill>
                            <a:srgbClr val="FFFFFF"/>
                          </a:solidFill>
                          <a:latin typeface="맑은 고딕"/>
                          <a:ea typeface="맑은 고딕"/>
                          <a:cs typeface="맑은 고딕"/>
                        </a:rPr>
                        <a:t>검사 항목 (Test Item)</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주요 검증 내용 (Description)</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기술적 요구사항 (Requirement)</a:t>
                      </a:r>
                    </a:p>
                  </a:txBody>
                  <a:tcPr marL="76200" marR="76200" marT="25400" marB="25400">
                    <a:solidFill>
                      <a:srgbClr val="EA5405"/>
                    </a:solidFill>
                  </a:tcPr>
                </a:tc>
              </a:tr>
              <a:tr h="384048">
                <a:tc>
                  <a:txBody>
                    <a:bodyPr/>
                    <a:lstStyle/>
                    <a:p>
                      <a:pPr algn="l"/>
                      <a:r>
                        <a:rPr sz="1050" b="0">
                          <a:solidFill>
                            <a:srgbClr val="333333"/>
                          </a:solidFill>
                          <a:latin typeface="맑은 고딕"/>
                          <a:ea typeface="맑은 고딕"/>
                          <a:cs typeface="맑은 고딕"/>
                        </a:rPr>
                        <a:t>TSV 연결성 (TSV Connectivity)</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Through Silicon Via를 통한 수직 관통 전극의 전기적 연결 상태 확인</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미세 피치(Fine Pitch) 대응 및 고속 스위칭 검증</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Die-to-Die 통신 (D2D Comm.)</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적층된 Die 간의 데이터 인터페이스 및 프로토콜 동작 검증</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초고속 데이터 전송 시의 타이밍 마진(Timing Margin) 확보</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Supply Voltage (VDD/VDDQ)</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규격 전압 내에서의 안정적인 동작 여부 확인</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전압 변동 폭(Tolerance)에 대한 정밀 측정 (예: 1.1V ± 5%)</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Signal Integrity (Eye Diagram)</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고속 신호의 전압/시간 영역에서의 Eye Opening 크기 측정</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Min. Eye Height 및 Width의 정밀 확보를 통한 Bit Error Rate(BER) 최소화</a:t>
                      </a:r>
                    </a:p>
                  </a:txBody>
                  <a:tcPr marL="76200" marR="76200" marT="25400" marB="25400">
                    <a:solidFill>
                      <a:srgbClr val="FDF3EC"/>
                    </a:solidFill>
                  </a:tcPr>
                </a:tc>
              </a:tr>
            </a:tbl>
          </a:graphicData>
        </a:graphic>
      </p:graphicFrame>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21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전기적 특성 검사 및 KGD 확보 전략</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pic>
        <p:nvPicPr>
          <p:cNvPr id="10" name="Picture 9" descr="_px_72976.png"/>
          <p:cNvPicPr>
            <a:picLocks noChangeAspect="1"/>
          </p:cNvPicPr>
          <p:nvPr/>
        </p:nvPicPr>
        <p:blipFill>
          <a:blip r:embed="rId3"/>
          <a:stretch>
            <a:fillRect/>
          </a:stretch>
        </p:blipFill>
        <p:spPr>
          <a:xfrm>
            <a:off x="914400" y="1463040"/>
            <a:ext cx="10362895" cy="3274128"/>
          </a:xfrm>
          <a:prstGeom prst="rect">
            <a:avLst/>
          </a:prstGeom>
        </p:spPr>
      </p:pic>
      <p:sp>
        <p:nvSpPr>
          <p:cNvPr id="11" name="TextBox 10"/>
          <p:cNvSpPr txBox="1"/>
          <p:nvPr/>
        </p:nvSpPr>
        <p:spPr>
          <a:xfrm>
            <a:off x="731520" y="5989320"/>
            <a:ext cx="10728655" cy="411480"/>
          </a:xfrm>
          <a:prstGeom prst="rect">
            <a:avLst/>
          </a:prstGeom>
          <a:noFill/>
        </p:spPr>
        <p:txBody>
          <a:bodyPr wrap="square" lIns="25400" rIns="25400" tIns="12700" bIns="12700">
            <a:spAutoFit/>
          </a:bodyPr>
          <a:lstStyle/>
          <a:p>
            <a:pPr algn="ctr"/>
            <a:r>
              <a:rPr sz="1100" b="0">
                <a:solidFill>
                  <a:srgbClr val="888888"/>
                </a:solidFill>
                <a:latin typeface="맑은 고딕"/>
                <a:ea typeface="맑은 고딕"/>
                <a:cs typeface="맑은 고딕"/>
              </a:rPr>
              <a:t>HBM4 검사 기술 핵심 지표</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22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삼성전자 HBM4 전환에 따른 검사 기술 동향 및 대응 전략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 시대의 전기적 검사는 더 이상 단순한 'Pass/Fail' 판정의 단계가 아닙니다. 이는 제품의 설계 사양(Spec)이 실제 물리적 구조에서 완벽하게 구현되었는지를 증명하는</a:t>
            </a:r>
            <a:r>
              <a:rPr sz="1400" b="1">
                <a:solidFill>
                  <a:srgbClr val="333333"/>
                </a:solidFill>
                <a:latin typeface="맑은 고딕"/>
                <a:ea typeface="맑은 고딕"/>
                <a:cs typeface="맑은 고딕"/>
              </a:rPr>
              <a:t>Characterization(특성 분석)</a:t>
            </a:r>
            <a:r>
              <a:rPr sz="1400" b="0">
                <a:solidFill>
                  <a:srgbClr val="333333"/>
                </a:solidFill>
                <a:latin typeface="맑은 고딕"/>
                <a:ea typeface="맑은 고딕"/>
                <a:cs typeface="맑은 고딕"/>
              </a:rPr>
              <a:t>의 영역으로 확장되었습니다.</a:t>
            </a:r>
          </a:p>
          <a:p>
            <a:pPr>
              <a:spcBef>
                <a:spcPts val="400"/>
              </a:spcBef>
              <a:spcAft>
                <a:spcPts val="400"/>
              </a:spcAft>
            </a:pPr>
            <a:r>
              <a:rPr sz="1500" b="1">
                <a:solidFill>
                  <a:srgbClr val="333333"/>
                </a:solidFill>
                <a:latin typeface="맑은 고딕"/>
                <a:ea typeface="맑은 고딕"/>
                <a:cs typeface="맑은 고딕"/>
              </a:rPr>
              <a:t>4. 결론 및 기술적 시사점</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특히, 삼성전자를 비롯한 주요 제조사들이 HBM4의 경쟁력을 확보하기 위해 '수율 확보'를 최우선 과제로 삼고 있는 만큼, 검사 기술의 정밀도와 속도를 동시에 만족시키는 솔루션이 시장의 주도권을 결정할 것입니다 [출처: 보고서_​삼성전자​HBM4​전환에따른검사기술동향및​대응전략_​20260509_​001.pdf]. 따라서 고속 신호 분석 기술(High-Speed Signal Analysis), 고밀도 프로브 기술, 그리고 적층 전 개별 Die의 무결성을 보장하는 KGD 확보 전략은 HBM4 공급망 내에서 가장 핵심적인 기술적 진입 장벽이 될 것으로 판단됩니다.</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23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비파괴 검사 및 신뢰성 검증 기술</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HBM4(6세대 고대역폭 메모리)로의 전환은 단순히 적층 단수가 증가하는 것을 넘어, 패키징 공정의 패러다임이 변화함을 의미합니다. 특히 16단 이상의 고단 적층 구조와 하이브리드 본딩(Hybrid Bonding) 기술의 도입은 기존의 파괴적 검사(Destructive Test)로는 대응할 수 없는 기술적 한계를 야기하고 있습니다. 이에 따라 제품의 물리적 손상 없이 내부 결함을 정밀하게 탐지하는 비파괴 검사(Non-Destructive Inspection, NDI)와 극한의 동작 환경에서도 데이터 무결성을 보장하기 위한 열적 신뢰성(Thermal Reliability) 검증 기술이 HBM4 수율 확보의 핵심 요소로 부상하고 있습니다.</a:t>
            </a:r>
          </a:p>
          <a:p>
            <a:pPr>
              <a:spcBef>
                <a:spcPts val="400"/>
              </a:spcBef>
              <a:spcAft>
                <a:spcPts val="400"/>
              </a:spcAft>
            </a:pPr>
            <a:r>
              <a:rPr sz="1500" b="1">
                <a:solidFill>
                  <a:srgbClr val="333333"/>
                </a:solidFill>
                <a:latin typeface="맑은 고딕"/>
                <a:ea typeface="맑은 고딕"/>
                <a:cs typeface="맑은 고딕"/>
              </a:rPr>
              <a:t>1. 비파괴 검사(Non-Destructive Inspection) 기술 동향</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HBM4는 적층 단수가 16단 이상으로 높아짐에 따라, 패키지 내부의 미세한 결함이 전체 스택의 치명적인 불량으로 이어질 확률이 매우 높습니다. 기존의 광학 검사(AOI)는 표면 결함 탐지에는 탁월하나, 적층된 Die 사이의 내부 결함을 확인하는 데에는 한계가 있습니다.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1.1 고해상도 3D X-ray 및 Computed Tomography (CT) 기술</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구조적 복잡성을 극복하기 위해 공정 중간 단계(In-process) 및 최종 단계에서 고해상도 3D X-ray 기술이 적극적으로 도입되는 추세입니다. 특히 Computed Tomography(CT) 기술은 X-선 투과 데이터를 기반으로 적층 내부를 3차원으로 재구성하여, 다음과 같은 미세 결함을 시각화합니다.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Void(공극) 탐지:</a:t>
            </a:r>
            <a:r>
              <a:rPr sz="1400" b="0">
                <a:solidFill>
                  <a:srgbClr val="333333"/>
                </a:solidFill>
                <a:latin typeface="맑은 고딕"/>
                <a:ea typeface="맑은 고딕"/>
                <a:cs typeface="맑은 고딕"/>
              </a:rPr>
              <a:t>하이브리드 본딩 또는 TC-NCF 공정 중 발생하는 접합부 사이의 미세한 빈 공간(Void)을 확인합니다. 이는 전기적 단락이나 신호 왜곡의 원인이 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Micro-bump 및 TSV 정렬 상태:</a:t>
            </a:r>
            <a:r>
              <a:rPr sz="1400" b="0">
                <a:solidFill>
                  <a:srgbClr val="333333"/>
                </a:solidFill>
                <a:latin typeface="맑은 고딕"/>
                <a:ea typeface="맑은 고딕"/>
                <a:cs typeface="맑은 고딕"/>
              </a:rPr>
              <a:t>적층된 Die 사이의 Through Silicon Via(TSV) 연결 상태와 미세 범프의 정렬(Alignment) 오차를 비파괴적으로 검증합니다.</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24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비파괴 검사 및 신뢰성 검증 기술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내부 Crack 및 Delamination(박리):</a:t>
            </a:r>
            <a:r>
              <a:rPr sz="1400" b="0">
                <a:solidFill>
                  <a:srgbClr val="333333"/>
                </a:solidFill>
                <a:latin typeface="맑은 고딕"/>
                <a:ea typeface="맑은 고딕"/>
                <a:cs typeface="맑은 고딕"/>
              </a:rPr>
              <a:t>적층 과정에서 발생하는 물리적 응력으로 인한 내부 균열이나 층간 박리 현상을 감지합니다.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1.2 비파괴 검사의 기술적 요구사항 비교</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25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비파괴 검사 및 신뢰성 검증 기술</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graphicFrame>
        <p:nvGraphicFramePr>
          <p:cNvPr id="10" name="Table 9"/>
          <p:cNvGraphicFramePr>
            <a:graphicFrameLocks noGrp="1"/>
          </p:cNvGraphicFramePr>
          <p:nvPr/>
        </p:nvGraphicFramePr>
        <p:xfrm>
          <a:off x="731520" y="1554480"/>
          <a:ext cx="10728655" cy="1536192"/>
        </p:xfrm>
        <a:graphic>
          <a:graphicData uri="http://schemas.openxmlformats.org/drawingml/2006/table">
            <a:tbl>
              <a:tblPr firstRow="1" bandRow="1">
                <a:tableStyleId>{5C22544A-7EE6-4342-B048-85BDC9FD1C3A}</a:tableStyleId>
              </a:tblPr>
              <a:tblGrid>
                <a:gridCol w="2682163"/>
                <a:gridCol w="2682163"/>
                <a:gridCol w="2682163"/>
                <a:gridCol w="2682166"/>
              </a:tblGrid>
              <a:tr h="384048">
                <a:tc>
                  <a:txBody>
                    <a:bodyPr/>
                    <a:lstStyle/>
                    <a:p>
                      <a:pPr algn="ctr"/>
                      <a:r>
                        <a:rPr sz="1100" b="1">
                          <a:solidFill>
                            <a:srgbClr val="FFFFFF"/>
                          </a:solidFill>
                          <a:latin typeface="맑은 고딕"/>
                          <a:ea typeface="맑은 고딕"/>
                          <a:cs typeface="맑은 고딕"/>
                        </a:rPr>
                        <a:t>구분</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기존 방식 (2D X-ray)</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차세대 방식 (3D CT / High-Res X-ray)</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비고</a:t>
                      </a:r>
                    </a:p>
                  </a:txBody>
                  <a:tcPr marL="76200" marR="76200" marT="25400" marB="25400">
                    <a:solidFill>
                      <a:srgbClr val="EA5405"/>
                    </a:solidFill>
                  </a:tcPr>
                </a:tc>
              </a:tr>
              <a:tr h="384048">
                <a:tc>
                  <a:txBody>
                    <a:bodyPr/>
                    <a:lstStyle/>
                    <a:p>
                      <a:pPr algn="l"/>
                      <a:r>
                        <a:rPr sz="1050" b="0">
                          <a:solidFill>
                            <a:srgbClr val="333333"/>
                          </a:solidFill>
                          <a:latin typeface="맑은 고딕"/>
                          <a:ea typeface="맑은 고딕"/>
                          <a:cs typeface="맑은 고딕"/>
                        </a:rPr>
                        <a:t>해상도(Resolution)</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수십 μm 단위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Sub-micron (μm) 단위 지향</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HBM4 미세 피치 대응 필수</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데이터 형태</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2차원 투영 이미지</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3차원 입체 재구성 데이터</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내부 결함의 깊이(Depth) 정보 포함</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검사 목적</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거시적 결함 및 위치 확인</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미세 Void, 정렬 오차, 내부 Crack 상세 분석</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고단 적층 대응을 위한 필수 기술</a:t>
                      </a:r>
                    </a:p>
                  </a:txBody>
                  <a:tcPr marL="76200" marR="76200" marT="25400" marB="25400">
                    <a:solidFill>
                      <a:srgbClr val="FFFFFF"/>
                    </a:solidFill>
                  </a:tcPr>
                </a:tc>
              </a:tr>
            </a:tbl>
          </a:graphicData>
        </a:graphic>
      </p:graphicFrame>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26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삼성전자 HBM4 전환에 따른 검사 기술 동향 및 대응 전략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HBM4는 초고속 데이터 전송(Target 1.5TB/s+)을 수행함에 따라 발생하는 발열량이 급격히 증가합니다. 고단 적층 구조는 열 방출 경로(Thermal Path)를 복잡하게 만들어, 특정 영역의 온도가 급상승하는 Hot-spot 현상을 심화시킵니다. 따라서 전기적 특성뿐만 아니라 열적 안정성(Thermal Stability)을 검증하는 것이 제품 신뢰성의 척도가 됩니다.</a:t>
            </a:r>
          </a:p>
          <a:p>
            <a:pPr>
              <a:spcBef>
                <a:spcPts val="400"/>
              </a:spcBef>
              <a:spcAft>
                <a:spcPts val="400"/>
              </a:spcAft>
            </a:pPr>
            <a:r>
              <a:rPr sz="1500" b="1">
                <a:solidFill>
                  <a:srgbClr val="333333"/>
                </a:solidFill>
                <a:latin typeface="맑은 고딕"/>
                <a:ea typeface="맑은 고딕"/>
                <a:cs typeface="맑은 고딕"/>
              </a:rPr>
              <a:t>2. 열적 안정성 및 신뢰성 검증 기술</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2.1 열적 신뢰성 테스트(Thermal Test)의 중요성</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 검사 과정에서 수행되는 열 테스트는 다양한 온도 환경(예: -40°C ~ 125°C)에서 제품이 규격 내의 동작을 유지하는지 확인하는 과정입니다. [출처: pdf_​HBMHighBandw​idt_​20260508_​001.pdf]</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고온 동작 안정성(High-Temperature Stability):</a:t>
            </a:r>
            <a:r>
              <a:rPr sz="1400" b="0">
                <a:solidFill>
                  <a:srgbClr val="333333"/>
                </a:solidFill>
                <a:latin typeface="맑은 고딕"/>
                <a:ea typeface="맑은 고딕"/>
                <a:cs typeface="맑은 고딕"/>
              </a:rPr>
              <a:t>고온 환경에서 데이터 읽기/쓰기 오류율(Bit Error Rate)을 측정하여, 열에 의한 신호 무결성(Signal Integrity) 저하 여부를 판별합니다.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열 방출 효율 검증:</a:t>
            </a:r>
            <a:r>
              <a:rPr sz="1400" b="0">
                <a:solidFill>
                  <a:srgbClr val="333333"/>
                </a:solidFill>
                <a:latin typeface="맑은 고딕"/>
                <a:ea typeface="맑은 고딕"/>
                <a:cs typeface="맑은 고딕"/>
              </a:rPr>
              <a:t>적층 구조 내에서 발생하는 열이 외부로 적절히 방출되는지, 특정 Die에 열이 정체되지 않는지를 검증합니다. 이는 차세대 패키징 소재 및 구조 설계의 피드백 데이터로 활용됩니다.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열 충격 및 열 사이클 테스트(Thermal Cycling):</a:t>
            </a:r>
            <a:r>
              <a:rPr sz="1400" b="0">
                <a:solidFill>
                  <a:srgbClr val="333333"/>
                </a:solidFill>
                <a:latin typeface="맑은 고딕"/>
                <a:ea typeface="맑은 고딕"/>
                <a:cs typeface="맑은 고딕"/>
              </a:rPr>
              <a:t>급격한 온도 변화를 반복적으로 가하여, 열팽창 계수(CTE) 차이로 인한 패키지 변형(Warpage)이나 접합부 파손 가능성을 사전에 검증합니다.</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27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비파괴 검사 및 신뢰성 검증 기술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2.2 검사 항목 및 규격 예시</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신뢰성 검증을 위한 주요 파라미터는 다음과 같이 관리되어야 합니다. [출처: pdf_​HBMHighBandw​idt_​20260508_​001.pdf]</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28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비파괴 검사 및 신뢰성 검증 기술</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graphicFrame>
        <p:nvGraphicFramePr>
          <p:cNvPr id="10" name="Table 9"/>
          <p:cNvGraphicFramePr>
            <a:graphicFrameLocks noGrp="1"/>
          </p:cNvGraphicFramePr>
          <p:nvPr/>
        </p:nvGraphicFramePr>
        <p:xfrm>
          <a:off x="731520" y="1554480"/>
          <a:ext cx="10728655" cy="1536192"/>
        </p:xfrm>
        <a:graphic>
          <a:graphicData uri="http://schemas.openxmlformats.org/drawingml/2006/table">
            <a:tbl>
              <a:tblPr firstRow="1" bandRow="1">
                <a:tableStyleId>{5C22544A-7EE6-4342-B048-85BDC9FD1C3A}</a:tableStyleId>
              </a:tblPr>
              <a:tblGrid>
                <a:gridCol w="3576218"/>
                <a:gridCol w="3576218"/>
                <a:gridCol w="3576219"/>
              </a:tblGrid>
              <a:tr h="384048">
                <a:tc>
                  <a:txBody>
                    <a:bodyPr/>
                    <a:lstStyle/>
                    <a:p>
                      <a:pPr algn="ctr"/>
                      <a:r>
                        <a:rPr sz="1100" b="1">
                          <a:solidFill>
                            <a:srgbClr val="FFFFFF"/>
                          </a:solidFill>
                          <a:latin typeface="맑은 고딕"/>
                          <a:ea typeface="맑은 고딕"/>
                          <a:cs typeface="맑은 고딕"/>
                        </a:rPr>
                        <a:t>검사 항목 (Test Item)</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주요 검증 내용 (Key Verification)</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기대 효과</a:t>
                      </a:r>
                    </a:p>
                  </a:txBody>
                  <a:tcPr marL="76200" marR="76200" marT="25400" marB="25400">
                    <a:solidFill>
                      <a:srgbClr val="EA5405"/>
                    </a:solidFill>
                  </a:tcPr>
                </a:tc>
              </a:tr>
              <a:tr h="384048">
                <a:tc>
                  <a:txBody>
                    <a:bodyPr/>
                    <a:lstStyle/>
                    <a:p>
                      <a:pPr algn="l"/>
                      <a:r>
                        <a:rPr sz="1050" b="0">
                          <a:solidFill>
                            <a:srgbClr val="333333"/>
                          </a:solidFill>
                          <a:latin typeface="맑은 고딕"/>
                          <a:ea typeface="맑은 고딕"/>
                          <a:cs typeface="맑은 고딕"/>
                        </a:rPr>
                        <a:t>Thermal Test</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고온/저온 동작 시 안정성 및 열 방출 효율</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동작 온도 범위 내 신뢰성 확보</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TSV Connectivity</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적층 Die 간의 전기적 연결성 및 저항값</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데이터 전송 경로의 무결성 보장</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Signal Integrity</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고속 동작 시 Eye Diagram 및 신호 왜곡</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초고대역폭(High Bandwidth) 구현</a:t>
                      </a:r>
                    </a:p>
                  </a:txBody>
                  <a:tcPr marL="76200" marR="76200" marT="25400" marB="25400">
                    <a:solidFill>
                      <a:srgbClr val="FFFFFF"/>
                    </a:solidFill>
                  </a:tcPr>
                </a:tc>
              </a:tr>
            </a:tbl>
          </a:graphicData>
        </a:graphic>
      </p:graphicFrame>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삼성전자 HBM4 전환에 따른 검사 기술 동향 및 대응 전략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HBM3E에서 HBM4로의 전환에 따른 적층 구조 변화와 Hybrid Bonding 도입 등 기술적 난제를 분석합니다. 삼성전자의 수율 확보를 위한 핵심 검사 기술 동향을 파악하고, 이에 따른 CRESSEM의 차세대 검사 솔루션 대응 방향을 제시합니다.</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29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삼성전자 HBM4 전환에 따른 검사 기술 동향 및 대응 전략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결론적으로, HBM4 시대의 검사 기술은 단순히 '불량을 찾아내는 것'을 넘어, '보이지 않는 내부 구조의 건전성을 3차원으로 입증'하고 '극한의 열 환경에서도 데이터 무결성을 보장'하는 방향으로 진화하고 있습니다. 특히 비파괴 검사 기술의 정밀도 향상은 공정 수율(Yield)과 직결되는 핵심 경쟁력입니다.</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30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CRESSEM 차세대 검사 솔루션 대응 로드맵</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삼성전자의 HBM4 전환은 단순한 세대 교체를 넘어, 적층 구조의 고도화와 본딩 방식의 근본적인 변화를 의미합니다. 이에 따라 CRESSEM은 기존의 검사 패러다임을 넘어, Hybrid Bonding 공정의 안정성을 보장하고 고단 적층(16단 이상)에서 발생하는 물리적 변형을 제어할 수 있는 차세대 검사 솔루션 로드맵을 수립하였습니다. 본 섹션에서는 CRESSEM이 집중하고 있는 세 가지 핵심 기술 축인 Warpage 보정 기술, Hybrid Bonding 전용 3D 광학 모듈, 그리고 AI 기반 실시간 결함 검출 시스템에 대한 상세 대응 전략을 기술합니다.</a:t>
            </a:r>
          </a:p>
          <a:p>
            <a:pPr>
              <a:spcBef>
                <a:spcPts val="400"/>
              </a:spcBef>
              <a:spcAft>
                <a:spcPts val="400"/>
              </a:spcAft>
            </a:pPr>
            <a:r>
              <a:rPr sz="1500" b="1">
                <a:solidFill>
                  <a:srgbClr val="333333"/>
                </a:solidFill>
                <a:latin typeface="맑은 고딕"/>
                <a:ea typeface="맑은 고딕"/>
                <a:cs typeface="맑은 고딕"/>
              </a:rPr>
              <a:t>1. 고단 적층 대응을 위한 Warpage 측정 및 보정 기술 (Warpage Measurement &amp; Compensation)</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HBM4로 진입하며 적층 단수가 16단 이상으로 급격히 증가함에 따라, 적층 구조의 두께 제어와 물리적 휘어짐 현상인 Warpage(휘어짐) 문제는 수율 확보의 가장 큰 걸림돌로 부상하고 있습니다. 적층 수가 늘어날수록 열적·기계적 스트레스가 누적되어 Die 간의 평탄도가 깨지기 쉬우며, 이는 곧 TSV(Through Silicon Via) 연결 불량이나 Hybrid Bonding 시의 정렬 오차로 직결됩니다.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CRESSEM은 이러한 난제를 해결하기 위해 다음과 같은 기술 고도화 전략을 추진합니다.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초정밀 Warpage 프로파일링:</a:t>
            </a:r>
            <a:r>
              <a:rPr sz="1400" b="0">
                <a:solidFill>
                  <a:srgbClr val="333333"/>
                </a:solidFill>
                <a:latin typeface="맑은 고딕"/>
                <a:ea typeface="맑은 고딕"/>
                <a:cs typeface="맑은 고딕"/>
              </a:rPr>
              <a:t>고해상도 센서를 활용하여 웨이퍼 및 적층된 Die의 표면 형상을 3차원적으로 스캔하고, 미세한 굴곡(Curvature)을 μm 단위 이하의 정밀도로 측정하는 기술을 확보합니다.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실시간 보정 알고리즘(Active Compensation):</a:t>
            </a:r>
            <a:r>
              <a:rPr sz="1400" b="0">
                <a:solidFill>
                  <a:srgbClr val="333333"/>
                </a:solidFill>
                <a:latin typeface="맑은 고딕"/>
                <a:ea typeface="맑은 고딕"/>
                <a:cs typeface="맑은 고딕"/>
              </a:rPr>
              <a:t>측정된 Warpage 데이터를 기반으로 검사 장비의 스테이지(Stage) 또는 광학계의 초점(Focus)을 실시간으로 보정하는 알고리즘을 적용합니다. 이는 고단 적층 시 발생하는 비평탄면에서도 균일한 검사 해상도를 유지하기 위한 필수 기술입니다.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열 변형 예측 모델링:</a:t>
            </a:r>
            <a:r>
              <a:rPr sz="1400" b="0">
                <a:solidFill>
                  <a:srgbClr val="333333"/>
                </a:solidFill>
                <a:latin typeface="맑은 고딕"/>
                <a:ea typeface="맑은 고딕"/>
                <a:cs typeface="맑은 고딕"/>
              </a:rPr>
              <a:t>공정 중 발생하는 열 변화에 따른 Die의 팽창 및 휘어짐을 사전에 예측하여, 검사 환경의 온도 제어와 연동된 보정 값을 산출함으로써 검사의 재현성을 극대화합니다.</a:t>
            </a:r>
          </a:p>
          <a:p>
            <a:pPr>
              <a:spcBef>
                <a:spcPts val="400"/>
              </a:spcBef>
              <a:spcAft>
                <a:spcPts val="400"/>
              </a:spcAft>
            </a:pPr>
            <a:r>
              <a:rPr sz="1500" b="1">
                <a:solidFill>
                  <a:srgbClr val="333333"/>
                </a:solidFill>
                <a:latin typeface="맑은 고딕"/>
                <a:ea typeface="맑은 고딕"/>
                <a:cs typeface="맑은 고딕"/>
              </a:rPr>
              <a:t>2. Hybrid Bonding 공정용 초고해상도 3D 광학 검사 모듈 (Hybrid Bonding Inspection Module)</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31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CRESSEM 차세대 검사 솔루션 대응 로드맵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핵심 변화 중 하나인 Hybrid Bonding(Cu-to-Cu 접합)은 기존의 Bump를 사용하는 방식과 달리, 범프 없이 구리(Cu) 패드끼리 직접 접합하는 기술입니다. 이 공정은 접합면의 미세한 이물질(Particle)이나 아주 작은 정렬(Alignment) 오차만으로도 치명적인 결함을 유발하므로, 기존의 광학 검사로는 한계가 명확합니다. [출처: 보고서_​삼성전자​HBM4​전환에따른검사기술동향및​대약전략_​20260509_​001.pdf]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CRESSEM은 Hybrid Bonding 공정의 특수성을 고려하여 다음과 같은 차세대 광학 모듈을 개발 중입니다.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Sub-micron 급 초고해상도 AOI(Automated Optical Inspection):</a:t>
            </a:r>
            <a:r>
              <a:rPr sz="1400" b="0">
                <a:solidFill>
                  <a:srgbClr val="333333"/>
                </a:solidFill>
                <a:latin typeface="맑은 고딕"/>
                <a:ea typeface="맑은 고딕"/>
                <a:cs typeface="맑은 고딕"/>
              </a:rPr>
              <a:t>Cu-to-Cu 접합면의 미세한 단차와 표면 거칠기를 검출하기 위해 Sub-micron 해상도를 구현하는 초고배율 광학계와 고성능 조명 시스템을 통합합니다.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3D 광학 프로파일링 기술:</a:t>
            </a:r>
            <a:r>
              <a:rPr sz="1400" b="0">
                <a:solidFill>
                  <a:srgbClr val="333333"/>
                </a:solidFill>
                <a:latin typeface="맑은 고딕"/>
                <a:ea typeface="맑은 고딕"/>
                <a:cs typeface="맑은 고딕"/>
              </a:rPr>
              <a:t>단순 2D 이미지를 넘어, 접합부의 높이 정보와 깊이(Depth) 정보를 포함하는 3D 데이터를 획득합니다. 이를 통해 접합면의 Void(빈 공간) 유무와 Cu 패드의 정렬 상태를 입체적으로 분석합니다.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고속 스캔 메커니즘:</a:t>
            </a:r>
            <a:r>
              <a:rPr sz="1400" b="0">
                <a:solidFill>
                  <a:srgbClr val="333333"/>
                </a:solidFill>
                <a:latin typeface="맑은 고딕"/>
                <a:ea typeface="맑은 고딕"/>
                <a:cs typeface="맑은 고딕"/>
              </a:rPr>
              <a:t>Hybrid Bonding은 공정 속도가 매우 빠르기 때문에, 검사 장비의 throughput(처리량)이 생산성을 결정합니다. CRESSEM은 고해상도를 유지하면서도 스캔 속도를 극대화할 수 있는 고속 모션 제어 기술과 병렬 데이터 처리 기술을 모듈에 탑재합니다.</a:t>
            </a:r>
          </a:p>
          <a:p>
            <a:pPr>
              <a:spcBef>
                <a:spcPts val="400"/>
              </a:spcBef>
              <a:spcAft>
                <a:spcPts val="400"/>
              </a:spcAft>
            </a:pPr>
            <a:r>
              <a:rPr sz="1500" b="1">
                <a:solidFill>
                  <a:srgbClr val="333333"/>
                </a:solidFill>
                <a:latin typeface="맑은 고딕"/>
                <a:ea typeface="맑은 고딕"/>
                <a:cs typeface="맑은 고딕"/>
              </a:rPr>
              <a:t>3. AI 알고리즘 결합 실시간 결함 검출 시스템 (AI-based Real-time Defect Detection)</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적층 구조가 복잡해지고 데이터 전송 속도가 1.5TB/s 이상의 목표치로 향상됨에 따라, 검사 데이터의 양은 기하급수적으로 폭증하고 있습니다. 기존의 Rule-based(규칙 기반) 검사 방식으로는 실시간으로 발생하는 다양한 형태의 결함을 판별하는 데 한계가 있으며, 오검출(False Call)로 인한 수율 저하 문제도 심각합니다. [출처: 보고서_​삼성전자​HBM4​전환에따른검사기술동향및​대약전략_​20260509_​001.pdf]</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32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CRESSEM 차세대 검사 솔루션 대응 로드맵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CRESSEM은 검사 효율성과 정확도를 동시에 달성하기 위해 AI 비전 솔루션을 다음과 같이 통합합니다.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딥러닝 기반 결함 분류(Deep Learning Classification):</a:t>
            </a:r>
            <a:r>
              <a:rPr sz="1400" b="0">
                <a:solidFill>
                  <a:srgbClr val="333333"/>
                </a:solidFill>
                <a:latin typeface="맑은 고딕"/>
                <a:ea typeface="맑은 고딕"/>
                <a:cs typeface="맑은 고딕"/>
              </a:rPr>
              <a:t>Void, Bridge, Misalignment, Particle 등 HBM4 공정에서 발생 가능한 결함 유형을 사전에 학습시켜, 양품과 불량을 실시간으로 정밀하게 판별합니다. 특히, 미세한 패턴 변화와 실제 결함을 구분하는 능력을 극대화합니다.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Edge AI 적용을 통한 실시간성 확보:</a:t>
            </a:r>
            <a:r>
              <a:rPr sz="1400" b="0">
                <a:solidFill>
                  <a:srgbClr val="333333"/>
                </a:solidFill>
                <a:latin typeface="맑은 고딕"/>
                <a:ea typeface="맑은 고딕"/>
                <a:cs typeface="맑은 고딕"/>
              </a:rPr>
              <a:t>검사 장비 단(Edge)에서 즉각적인 데이터 처리가 가능하도록 경량화된 AI 모델을 탑재합니다. 이는 대량의 검사 데이터를 서버로 전송하는 병목 현상을 방지하고, 공정 라인에서 즉각적인 피드백을 가능하게 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지능형 데이터 분석 및 예지 보전:</a:t>
            </a:r>
            <a:r>
              <a:rPr sz="1400" b="0">
                <a:solidFill>
                  <a:srgbClr val="333333"/>
                </a:solidFill>
                <a:latin typeface="맑은 고딕"/>
                <a:ea typeface="맑은 고딕"/>
                <a:cs typeface="맑은 고딕"/>
              </a:rPr>
              <a:t>축적된 검사 데이터를 분석하여 특정 공정 단계에서 결함 발생 확률이 높아지는 패턴을 찾아냅니다. 이를 통해 공정 이상을 사전에 감지하고, 장비의 유지보수 시점을 예측하는 스마트 팩토리 대응 솔루션을 제공합니다.</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33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CRESSEM 차세대 검사 솔루션 대응 로드맵</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pic>
        <p:nvPicPr>
          <p:cNvPr id="10" name="Picture 9" descr="_px_58112.png"/>
          <p:cNvPicPr>
            <a:picLocks noChangeAspect="1"/>
          </p:cNvPicPr>
          <p:nvPr/>
        </p:nvPicPr>
        <p:blipFill>
          <a:blip r:embed="rId3"/>
          <a:stretch>
            <a:fillRect/>
          </a:stretch>
        </p:blipFill>
        <p:spPr>
          <a:xfrm>
            <a:off x="1179101" y="1463040"/>
            <a:ext cx="9833493" cy="4480560"/>
          </a:xfrm>
          <a:prstGeom prst="rect">
            <a:avLst/>
          </a:prstGeom>
        </p:spPr>
      </p:pic>
      <p:sp>
        <p:nvSpPr>
          <p:cNvPr id="11" name="TextBox 10"/>
          <p:cNvSpPr txBox="1"/>
          <p:nvPr/>
        </p:nvSpPr>
        <p:spPr>
          <a:xfrm>
            <a:off x="731520" y="5989320"/>
            <a:ext cx="10728655" cy="411480"/>
          </a:xfrm>
          <a:prstGeom prst="rect">
            <a:avLst/>
          </a:prstGeom>
          <a:noFill/>
        </p:spPr>
        <p:txBody>
          <a:bodyPr wrap="square" lIns="25400" rIns="25400" tIns="12700" bIns="12700">
            <a:spAutoFit/>
          </a:bodyPr>
          <a:lstStyle/>
          <a:p>
            <a:pPr algn="ctr"/>
            <a:r>
              <a:rPr sz="1100" b="0">
                <a:solidFill>
                  <a:srgbClr val="888888"/>
                </a:solidFill>
                <a:latin typeface="맑은 고딕"/>
                <a:ea typeface="맑은 고딕"/>
                <a:cs typeface="맑은 고딕"/>
              </a:rPr>
              <a:t>CRESSEM 차세대 기술 대응 매트릭스</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34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결론 및 시사점</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삼성전자의 HBM4(6세대 HBM) 전환은 단순히 적층 단수가 증가하는 수준을 넘어, 패키징 공정의 패러다임이 기존 TC-NCF/MR-MUF 방식에서 하이브리드 본딩(Hybrid Bonding, Cu-to-Cu)으로 급격히 변화하는 기술적 변곡점을 의미합니다. 본 보고서에서 분석한 바와 같이, HBM4의 성공적인 양산과 시장 주도권 확보를 결정짓는 핵심 지표는 결국</a:t>
            </a:r>
            <a:r>
              <a:rPr sz="1400" b="1">
                <a:solidFill>
                  <a:srgbClr val="333333"/>
                </a:solidFill>
                <a:latin typeface="맑은 고딕"/>
                <a:ea typeface="맑은 고딕"/>
                <a:cs typeface="맑은 고딕"/>
              </a:rPr>
              <a:t>'수율(Yield) 확보'</a:t>
            </a:r>
            <a:r>
              <a:rPr sz="1400" b="0">
                <a:solidFill>
                  <a:srgbClr val="333333"/>
                </a:solidFill>
                <a:latin typeface="맑은 고딕"/>
                <a:ea typeface="맑은 고딕"/>
                <a:cs typeface="맑은 고딕"/>
              </a:rPr>
              <a:t>이며, 이는 곧</a:t>
            </a:r>
            <a:r>
              <a:rPr sz="1400" b="1">
                <a:solidFill>
                  <a:srgbClr val="333333"/>
                </a:solidFill>
                <a:latin typeface="맑은 고딕"/>
                <a:ea typeface="맑은 고딕"/>
                <a:cs typeface="맑은 고딕"/>
              </a:rPr>
              <a:t>'검사 기술의 정밀도(Precision)와 검사 속도(Throughput)의 최적화'</a:t>
            </a:r>
            <a:r>
              <a:rPr sz="1400" b="0">
                <a:solidFill>
                  <a:srgbClr val="333333"/>
                </a:solidFill>
                <a:latin typeface="맑은 고딕"/>
                <a:ea typeface="맑은 고딕"/>
                <a:cs typeface="맑은 고딕"/>
              </a:rPr>
              <a:t>에 직결됩니다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 시대의 검사 전략은 다음과 같은 세 가지 핵심 방향성을 가져야 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첫째,</a:t>
            </a:r>
            <a:r>
              <a:rPr sz="1400" b="1">
                <a:solidFill>
                  <a:srgbClr val="333333"/>
                </a:solidFill>
                <a:latin typeface="맑은 고딕"/>
                <a:ea typeface="맑은 고딕"/>
                <a:cs typeface="맑은 고딕"/>
              </a:rPr>
              <a:t>초정밀 검사 역량의 확보</a:t>
            </a:r>
            <a:r>
              <a:rPr sz="1400" b="0">
                <a:solidFill>
                  <a:srgbClr val="333333"/>
                </a:solidFill>
                <a:latin typeface="맑은 고딕"/>
                <a:ea typeface="맑은 고딕"/>
                <a:cs typeface="맑은 고딕"/>
              </a:rPr>
              <a:t>입니다. 하이브리드 본딩 도입으로 인해 범프(Bump)가 없는 접합 구조가 형성됨에 따라, 미세한 이물질(Particle)이나 정렬(Alignment) 오차를 잡아내기 위한 Sub-micron 급의 초고해상도 광학 검사 기술이 필수적입니다. 또한, 16단 이상의 고단 적층 구조에서 발생하는 Warpage(휘어짐) 문제를 제어하기 위한 정밀 측정 기술이 뒷받침되어야 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둘째,</a:t>
            </a:r>
            <a:r>
              <a:rPr sz="1400" b="1">
                <a:solidFill>
                  <a:srgbClr val="333333"/>
                </a:solidFill>
                <a:latin typeface="맑은 고딕"/>
                <a:ea typeface="맑은 고딕"/>
                <a:cs typeface="맑은 고딕"/>
              </a:rPr>
              <a:t>Pre-stacking 단계에서의 KGD(Known Good Die) 확보</a:t>
            </a:r>
            <a:r>
              <a:rPr sz="1400" b="0">
                <a:solidFill>
                  <a:srgbClr val="333333"/>
                </a:solidFill>
                <a:latin typeface="맑은 고딕"/>
                <a:ea typeface="맑은 고딕"/>
                <a:cs typeface="맑은 고딕"/>
              </a:rPr>
              <a:t>입니다. 적층 후 불량이 발생할 경우 전체 스택을 폐기해야 하는 HBM의 구조적 특성상, 적층 전 개별 Die의 전기적 특성을 완벽히 검증하는 Pre-stacking Test의 중요성이 극대화됩니다. 이를 위해 고속 데이터 전송을 지원하는 고밀도 프로브 카드(High-Speed Probe Card)와 테스터 기술의 고도화가 선행되어야 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셋째,</a:t>
            </a:r>
            <a:r>
              <a:rPr sz="1400" b="1">
                <a:solidFill>
                  <a:srgbClr val="333333"/>
                </a:solidFill>
                <a:latin typeface="맑은 고딕"/>
                <a:ea typeface="맑은 고딕"/>
                <a:cs typeface="맑은 고딕"/>
              </a:rPr>
              <a:t>AI 기반의 지능형 검사 시스템 구축</a:t>
            </a:r>
            <a:r>
              <a:rPr sz="1400" b="0">
                <a:solidFill>
                  <a:srgbClr val="333333"/>
                </a:solidFill>
                <a:latin typeface="맑은 고딕"/>
                <a:ea typeface="맑은 고딕"/>
                <a:cs typeface="맑은 고딕"/>
              </a:rPr>
              <a:t>입니다. 폭증하는 검사 데이터를 실시간으로 처리하고 양품과 불량(Void, Bridge, Misalignment 등)을 정확히 판별하기 위해서는 딥러닝 알고리즘을 결합한 실시간 결함 검출(Real-time Defect Detection) 솔루션이 필수적입니다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결론적으로, HBM4 시장의 주도권은 고객사가 요구하는 Custom Logic Die의 복합적 특성을 얼마나 정밀하게 검증할 수 있는지, 그리고 고속 공정 흐름 속에서 검사 병목 현상 없이 높은 수율을 유지할 수 있는지에 따라 결정될 것입니다. CRESSEM은 하이브리드 본딩용 3D 광학 검사 모듈 및 AI 비전 솔루션을 통해 이러한 기술적 난제를 해결하고, 차세대 HBM 검사 시장의 핵심 파트너로서 입지를 공고히 해야 합니다.</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35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참고 자료</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 보고서_삼성전자HBM4전환에따른검사기술동향및대응전략20260509001.pdf (사내 자료)</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2. pdfHBMHighBandwidt20260508001.pdf (사내 자료)</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개요 및 HBM 시장 현황</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고대역폭 메모리(High Bandwidth Memory, HBM) 시장은 AI(Artificial Intelligence) 연산 가속기 수요의 폭발적인 증가와 함께 급격한 기술적 변곡점을 맞이하고 있습니다. 현재 주력 제품군인 HBM3E(6세대)를 넘어, 차세대 규격인 HBM4(7세대)로의 세대 전환이 가속화됨에 따라 메모리 반도체의 구조적 설계와 공정 방식은 과거와는 비교할 수 없는 수준의 복잡성을 띠게 되었습니다. 이러한 변화는 단순한 성능 향상을 넘어, 제조 공정의 패러다임 시프트와 그에 따른 검사(Inspection) 및 테스트(Test) 기술의 근본적인 혁신을 요구하고 있습니다.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 시장의 기술적 요구사항은 크게 세 가지 축으로 요약됩니다. 첫째는</a:t>
            </a:r>
            <a:r>
              <a:rPr sz="1400" b="1">
                <a:solidFill>
                  <a:srgbClr val="333333"/>
                </a:solidFill>
                <a:latin typeface="맑은 고딕"/>
                <a:ea typeface="맑은 고딕"/>
                <a:cs typeface="맑은 고딕"/>
              </a:rPr>
              <a:t>적층 단수(Stacking Layers)의 증가</a:t>
            </a:r>
            <a:r>
              <a:rPr sz="1400" b="0">
                <a:solidFill>
                  <a:srgbClr val="333333"/>
                </a:solidFill>
                <a:latin typeface="맑은 고딕"/>
                <a:ea typeface="맑은 고딕"/>
                <a:cs typeface="맑은 고딕"/>
              </a:rPr>
              <a:t>입니다. 기존 HBM3E가 8단에서 12단 수준의 적층을 주력으로 삼았다면, HBM4 단계에서는 16단 이상의 고단 적층이 표준화될 전망입니다. 적층 단수가 증가함에 따라 전체 패키지의 두께 제어(Thickness Control)가 더욱 어려워지며, 적층 과정에서 발생하는 휘어짐(Warpage) 현상은 수율(Yield) 저하의 결정적인 원인이 되고 있습니다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둘째는</a:t>
            </a:r>
            <a:r>
              <a:rPr sz="1400" b="1">
                <a:solidFill>
                  <a:srgbClr val="333333"/>
                </a:solidFill>
                <a:latin typeface="맑은 고딕"/>
                <a:ea typeface="맑은 고딕"/>
                <a:cs typeface="맑은 고딕"/>
              </a:rPr>
              <a:t>본딩 방식(Bonding Method)의 전환</a:t>
            </a:r>
            <a:r>
              <a:rPr sz="1400" b="0">
                <a:solidFill>
                  <a:srgbClr val="333333"/>
                </a:solidFill>
                <a:latin typeface="맑은 고딕"/>
                <a:ea typeface="맑은 고딕"/>
                <a:cs typeface="맑은 고딕"/>
              </a:rPr>
              <a:t>입니다. 삼성전자를 비롯한 주요 메모리 제조사들은 기존의 TC-NCF(Thermal Compression Non-Conductive Film) 방식이나 MR-MUF(Mass Reflow Molded Underfill) 방식에서 한 단계 나아가, 차세대 기술인 하이브리드 본딩(Hybrid Bonding, Cu-to-Cu) 기술 도입을 검토하고 있습니다. 하이브리드 본딩은 기존의 범프(Bump)를 제거하고 구리(Cu) 패드와 패드를 직접 접합하는 방식으로, 데이터 전송 통로를 극대화하고 적층 높이를 낮출 수 있는 혁신적인 기술입니다. 그러나 이는 범프가 없는 접합부의 미세한 Void(공극)나 정렬(Alignment) 오차를 잡아내야 하는 극도로 높은 수준의 검사 정밀도를 요구합니다 [출처: 보고서_​삼성전자​HBM4​전환에따른검사기술동향및​대와전략_​20260509_​001.pdf].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셋째는</a:t>
            </a:r>
            <a:r>
              <a:rPr sz="1400" b="1">
                <a:solidFill>
                  <a:srgbClr val="333333"/>
                </a:solidFill>
                <a:latin typeface="맑은 고딕"/>
                <a:ea typeface="맑은 고딕"/>
                <a:cs typeface="맑은 고딕"/>
              </a:rPr>
              <a:t>커스텀 로직 다이(Customized Logic Die)의 도입</a:t>
            </a:r>
            <a:r>
              <a:rPr sz="1400" b="0">
                <a:solidFill>
                  <a:srgbClr val="333333"/>
                </a:solidFill>
                <a:latin typeface="맑은 고딕"/>
                <a:ea typeface="맑은 고딕"/>
                <a:cs typeface="맑은 고딕"/>
              </a:rPr>
              <a:t>입니다. HBM4부터는 메모리 다이 하단에 위치하는 베이스 다이(Base Die)가 파운드리 공정 기반의 로직 다이(Logic Die)로 전환되는 구조적 변화가 나타납니다. 이는 메모리와 로직 간의 인터페이스 검사 난이도를 높이며, 단순 메모리 특성 검사를 넘어 시스템 수준의 신호 무결성(Signal Integrity, SI) 및 전력 무결성(Power Integrity, PI) 검증이 필수적인 요소로 부상하고 있음을 의미합니다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결과적으로 HBM4로의 전환은 '더 높게(Higher Stack)', '더 빠르게(Faster Data)', '더 정밀하게(Higher Precision)'라는 세 가지 과제를 동시에 던져주고 있습니다. 시장의 기술적 요구사항이 고도화됨에 따라, 제조사는 적층 공정 중간 단계에서의 비파괴 검사(Non-Destructive Inspection)와 적층 전 개별 다이의 품질을 보증하는 KGD(Known Good Die) 확보 전략을 병행해야 합니다. 특히 하이브리드 본딩 도입에 따른 초정밀 정렬 검사와 고속 데이터 전송을 지원하는 고성능 프로브 카드(High-Speed Probe Card) 기술은 향후 HBM4 시장의 주도권을 결정짓는 핵심 경쟁력이 될 것입니다 [출처: 보고서_​삼성전자​HBM4​전환에따른검사기술동향및​대응전략_​20260509_​001.pdf].</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4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개요 및 HBM 시장 현황</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pic>
        <p:nvPicPr>
          <p:cNvPr id="10" name="Picture 9" descr="_px_57938.png"/>
          <p:cNvPicPr>
            <a:picLocks noChangeAspect="1"/>
          </p:cNvPicPr>
          <p:nvPr/>
        </p:nvPicPr>
        <p:blipFill>
          <a:blip r:embed="rId3"/>
          <a:stretch>
            <a:fillRect/>
          </a:stretch>
        </p:blipFill>
        <p:spPr>
          <a:xfrm>
            <a:off x="914400" y="1463040"/>
            <a:ext cx="10362895" cy="2944332"/>
          </a:xfrm>
          <a:prstGeom prst="rect">
            <a:avLst/>
          </a:prstGeom>
        </p:spPr>
      </p:pic>
      <p:sp>
        <p:nvSpPr>
          <p:cNvPr id="11" name="TextBox 10"/>
          <p:cNvSpPr txBox="1"/>
          <p:nvPr/>
        </p:nvSpPr>
        <p:spPr>
          <a:xfrm>
            <a:off x="731520" y="5989320"/>
            <a:ext cx="10728655" cy="411480"/>
          </a:xfrm>
          <a:prstGeom prst="rect">
            <a:avLst/>
          </a:prstGeom>
          <a:noFill/>
        </p:spPr>
        <p:txBody>
          <a:bodyPr wrap="square" lIns="25400" rIns="25400" tIns="12700" bIns="12700">
            <a:spAutoFit/>
          </a:bodyPr>
          <a:lstStyle/>
          <a:p>
            <a:pPr algn="ctr"/>
            <a:r>
              <a:rPr sz="1100" b="0">
                <a:solidFill>
                  <a:srgbClr val="888888"/>
                </a:solidFill>
                <a:latin typeface="맑은 고딕"/>
                <a:ea typeface="맑은 고딕"/>
                <a:cs typeface="맑은 고딕"/>
              </a:rPr>
              <a:t>HBM4 고단 적층 구조 단면도</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5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HBM4 핵심 기술 변화 및 검사 이슈 분석</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HBM3E에서 HBM4(6세대 HBM)로의 전환은 단순히 적층 단수가 높아지는 것을 넘어, 반도체 패키징의 패러다임이 근본적으로 변화하는 것을 의미합니다. 삼성전자를 비롯한 주요 메모리 제조사들이 HBM4 시대로 진입함에 따라, 적층 구조의 고도화와 본딩(Bonding) 기술의 혁신이 동시에 이루어지고 있습니다. 이러한 기술적 진보는 데이터 처리 용량과 대역폭을 획기적으로 향상시키지만, 동시에 검사 공정의 난이도를 기하급수적으로 상승시키는 핵심 원인이 되고 있습니다. 본 섹션에서는 HBM4의 구조적 변화를 세 가지 핵심 축인 적층 구조의 심화, 본딩 방식의 전환, 그리고 로직 다이(Logic Die)의 커스텀화 관점에서 분석하고, 이에 따른 기술적 검사 이슈를 상세히 다룹니다.</a:t>
            </a:r>
          </a:p>
          <a:p>
            <a:pPr>
              <a:spcBef>
                <a:spcPts val="400"/>
              </a:spcBef>
              <a:spcAft>
                <a:spcPts val="400"/>
              </a:spcAft>
            </a:pPr>
            <a:r>
              <a:rPr sz="1500" b="1">
                <a:solidFill>
                  <a:srgbClr val="333333"/>
                </a:solidFill>
                <a:latin typeface="맑은 고딕"/>
                <a:ea typeface="맑은 고딕"/>
                <a:cs typeface="맑은 고딕"/>
              </a:rPr>
              <a:t>1. 적층 구조의 심화와 Warpage(휘어짐) 제어 이슈</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가장 가시적인 변화는 적층 단수의 증가입니다. 기존 HBM3E가 8단에서 12단 수준의 적층을 주력으로 했다면, HBM4는 16단 이상의 고단 적층 구조를 지향합니다 [출처: 보고서_​삼성전자​HBM4​전환에따른검사기술동향및​대응전략_​20260509_​001.pdf]. 적층 단수가 높아질수록 전체 패키지의 두께는 제한된 규격 내에서 유지되어야 하므로, 개별 Die의 두께는 더욱 얇아질 수밖에 없습니다.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이러한 초박형(Ultra-thin) Die의 적층은 다음과 같은 심각한 검사 이슈를 야기합니다.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Warpage(휘어짐) 현상 심화:</a:t>
            </a:r>
            <a:r>
              <a:rPr sz="1400" b="0">
                <a:solidFill>
                  <a:srgbClr val="333333"/>
                </a:solidFill>
                <a:latin typeface="맑은 고딕"/>
                <a:ea typeface="맑은 고딕"/>
                <a:cs typeface="맑은 고딕"/>
              </a:rPr>
              <a:t>Die가 얇아지고 적층 수가 늘어날수록 열팽창 계수(CTE) 차이에 의한 물리적 변형인 Warpage가 급격히 증가합니다. 이는 적층 공정 중 접합 불량을 유발할 뿐만 아니라, 검사 장비의 초점(Focus)을 흐트러뜨려 광학 검사의 정확도를 저하시키는 요인이 됩니다. 따라서 HBM4 대응을 위해서는 고단 적층에 특화된 Warpage 측정 및 실시간 보정 기술의 고도화가 필수적입니다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두께 제어 및 평탄도(Flatness) 관리:</a:t>
            </a:r>
            <a:r>
              <a:rPr sz="1400" b="0">
                <a:solidFill>
                  <a:srgbClr val="333333"/>
                </a:solidFill>
                <a:latin typeface="맑은 고딕"/>
                <a:ea typeface="맑은 고딕"/>
                <a:cs typeface="맑은 고딕"/>
              </a:rPr>
              <a:t>적층이 진행됨에 따라 누적되는 두께 오차는 전체 패키지의 신뢰성을 결정짓습니다. 16단 이상의 구조에서는 미세한 두께 편차만으로도 상단 Die와 하단 Die 간의 물리적 간극이 발생하여 전기적 연결성을 해칠 수 있습니다.</a:t>
            </a:r>
          </a:p>
          <a:p>
            <a:pPr>
              <a:spcBef>
                <a:spcPts val="400"/>
              </a:spcBef>
              <a:spcAft>
                <a:spcPts val="400"/>
              </a:spcAft>
            </a:pPr>
            <a:r>
              <a:rPr sz="1500" b="1">
                <a:solidFill>
                  <a:srgbClr val="333333"/>
                </a:solidFill>
                <a:latin typeface="맑은 고딕"/>
                <a:ea typeface="맑은 고딕"/>
                <a:cs typeface="맑은 고딕"/>
              </a:rPr>
              <a:t>2. 본딩 방식의 패러다임 전환: Hybrid Bonding 도입</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기술적 변곡점은 기존의 TC-NCF(Thermal Compression Non-Conductive Film) 또는 MR-MUF(Mass Reflow Molded Underfill) 방식에서 차세대</a:t>
            </a:r>
            <a:r>
              <a:rPr sz="1400" b="1">
                <a:solidFill>
                  <a:srgbClr val="333333"/>
                </a:solidFill>
                <a:latin typeface="맑은 고딕"/>
                <a:ea typeface="맑은 고딕"/>
                <a:cs typeface="맑은 고딕"/>
              </a:rPr>
              <a:t>하이브리드 본딩(Hybrid Bonding)</a:t>
            </a:r>
            <a:r>
              <a:rPr sz="1400" b="0">
                <a:solidFill>
                  <a:srgbClr val="333333"/>
                </a:solidFill>
                <a:latin typeface="맑은 고딕"/>
                <a:ea typeface="맑은 고딕"/>
                <a:cs typeface="맑은 고딕"/>
              </a:rPr>
              <a:t>기술로의 전환입니다. 하이브리드 본딩은 기존 방식과 달리 솔더 범프(Solder Bump)를 사용하지 않고, 구리(Cu)와 구리를 직접 접합하는 Cu-to-Cu 방식입니다 [출처: 보고서_​삼성전자​HBM4​전환에따른검사기술동향및​대응전략_​20260509_​001.pdf].</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6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HBM4 핵심 기술 변화 및 검사 이슈 분석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이 방식의 변화는 검사 기술에 다음과 같은 극한의 요구사항을 제시합니다.</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7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HBM4 핵심 기술 변화 및 검사 이슈 분석</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graphicFrame>
        <p:nvGraphicFramePr>
          <p:cNvPr id="10" name="Table 9"/>
          <p:cNvGraphicFramePr>
            <a:graphicFrameLocks noGrp="1"/>
          </p:cNvGraphicFramePr>
          <p:nvPr/>
        </p:nvGraphicFramePr>
        <p:xfrm>
          <a:off x="731520" y="1554480"/>
          <a:ext cx="10728655" cy="1536192"/>
        </p:xfrm>
        <a:graphic>
          <a:graphicData uri="http://schemas.openxmlformats.org/drawingml/2006/table">
            <a:tbl>
              <a:tblPr firstRow="1" bandRow="1">
                <a:tableStyleId>{5C22544A-7EE6-4342-B048-85BDC9FD1C3A}</a:tableStyleId>
              </a:tblPr>
              <a:tblGrid>
                <a:gridCol w="2682163"/>
                <a:gridCol w="2682163"/>
                <a:gridCol w="2682163"/>
                <a:gridCol w="2682166"/>
              </a:tblGrid>
              <a:tr h="384048">
                <a:tc>
                  <a:txBody>
                    <a:bodyPr/>
                    <a:lstStyle/>
                    <a:p>
                      <a:pPr algn="ctr"/>
                      <a:r>
                        <a:rPr sz="1100" b="1">
                          <a:solidFill>
                            <a:srgbClr val="FFFFFF"/>
                          </a:solidFill>
                          <a:latin typeface="맑은 고딕"/>
                          <a:ea typeface="맑은 고딕"/>
                          <a:cs typeface="맑은 고딕"/>
                        </a:rPr>
                        <a:t>구분</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기존 방식 (TC-NCF / MR-MUF)</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차세대 방식 (Hybrid Bonding)</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검사 이슈 (Inspection Challenge)</a:t>
                      </a:r>
                    </a:p>
                  </a:txBody>
                  <a:tcPr marL="76200" marR="76200" marT="25400" marB="25400">
                    <a:solidFill>
                      <a:srgbClr val="EA5405"/>
                    </a:solidFill>
                  </a:tcPr>
                </a:tc>
              </a:tr>
              <a:tr h="384048">
                <a:tc>
                  <a:txBody>
                    <a:bodyPr/>
                    <a:lstStyle/>
                    <a:p>
                      <a:pPr algn="l"/>
                      <a:r>
                        <a:rPr sz="1050" b="0">
                          <a:solidFill>
                            <a:srgbClr val="333333"/>
                          </a:solidFill>
                          <a:latin typeface="맑은 고딕"/>
                          <a:ea typeface="맑은 고딕"/>
                          <a:cs typeface="맑은 고딕"/>
                        </a:rPr>
                        <a:t>접합 매개체</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솔더 범프(Solder Bump) 및 필름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Cu-to-Cu (Direct Bonding)</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범프가 없는 접합면의 Void 및 정렬 오차</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접합 정밀도</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마이크로미터(μm) 단위 제어</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나노미터(nm) 단위 정밀도 요구</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Sub-micron급 초정밀 정렬(Alignment) 검사 필수</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이물질 민감도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상대적으로 완화된 수준</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극도로 높은 민감도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접합면 미세 이물질(Particle)에 의한 접합 실패</a:t>
                      </a:r>
                    </a:p>
                  </a:txBody>
                  <a:tcPr marL="76200" marR="76200" marT="25400" marB="25400">
                    <a:solidFill>
                      <a:srgbClr val="FFFFFF"/>
                    </a:solidFill>
                  </a:tcPr>
                </a:tc>
              </a:tr>
            </a:tbl>
          </a:graphicData>
        </a:graphic>
      </p:graphicFrame>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8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삼성전자 HBM4 전환에 따른 검사 기술 동향 및 대응 전략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하이브리드 본딩은 범프라는 물리적 완충 지대가 사라지기 때문에, 접합면의 미세한 이물질(Particle)이나 아주 작은 정렬(Alignment) 오차만으로도 치명적인 불량이 발생합니다. 따라서 기존의 광학 검사로는 한계가 있으며, Cu-to-Cu 접합면의 미세 결함을 잡아내기 위한</a:t>
            </a:r>
            <a:r>
              <a:rPr sz="1400" b="1">
                <a:solidFill>
                  <a:srgbClr val="333333"/>
                </a:solidFill>
                <a:latin typeface="맑은 고딕"/>
                <a:ea typeface="맑은 고딕"/>
                <a:cs typeface="맑은 고딕"/>
              </a:rPr>
              <a:t>Sub-micron급 해상도를 가진 초고해상도 3D 광학 검사 모듈</a:t>
            </a:r>
            <a:r>
              <a:rPr sz="1400" b="0">
                <a:solidFill>
                  <a:srgbClr val="333333"/>
                </a:solidFill>
                <a:latin typeface="맑은 고딕"/>
                <a:ea typeface="맑은 고딕"/>
                <a:cs typeface="맑은 고딕"/>
              </a:rPr>
              <a:t>의 도입이 불가피합니다 [출처: 보고서_​삼성전자​HBM4​전환에따른검사기술동향및​대응전략_​20260509_​001.pdf].</a:t>
            </a:r>
          </a:p>
          <a:p>
            <a:pPr>
              <a:spcBef>
                <a:spcPts val="400"/>
              </a:spcBef>
              <a:spcAft>
                <a:spcPts val="400"/>
              </a:spcAft>
            </a:pPr>
            <a:r>
              <a:rPr sz="1500" b="1">
                <a:solidFill>
                  <a:srgbClr val="333333"/>
                </a:solidFill>
                <a:latin typeface="맑은 고딕"/>
                <a:ea typeface="맑은 고딕"/>
                <a:cs typeface="맑은 고딕"/>
              </a:rPr>
              <a:t>3. Custom Logic Die 도입에 따른 인터페이스 검사 복잡성</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HBM4의 또 다른 핵심 변화는 Base Die(하단 다이)의 성격 변화입니다. 기존의 HBM이 표준화된 메모리 구조를 가졌던 것과 달리, HBM4부터는 고객사의 요구에 맞춘</a:t>
            </a:r>
            <a:r>
              <a:rPr sz="1400" b="1">
                <a:solidFill>
                  <a:srgbClr val="333333"/>
                </a:solidFill>
                <a:latin typeface="맑은 고딕"/>
                <a:ea typeface="맑은 고딕"/>
                <a:cs typeface="맑은 고딕"/>
              </a:rPr>
              <a:t>Customized Logic Die</a:t>
            </a:r>
            <a:r>
              <a:rPr sz="1400" b="0">
                <a:solidFill>
                  <a:srgbClr val="333333"/>
                </a:solidFill>
                <a:latin typeface="맑은 고딕"/>
                <a:ea typeface="맑은 고딕"/>
                <a:cs typeface="맑은 고딕"/>
              </a:rPr>
              <a:t>가 적용됩니다. 이는 파운드리(Foundry) 공정의 로직 기술과 메모리 기술이 결합되는 형태를 띠게 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이러한 구조적 변화는 검사 영역을 메모리 내부에서 로직-메모리 간 인터페이스 영역으로 확장시킵니다.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Logic-Memory 인터페이스 검사:</a:t>
            </a:r>
            <a:r>
              <a:rPr sz="1400" b="0">
                <a:solidFill>
                  <a:srgbClr val="333333"/>
                </a:solidFill>
                <a:latin typeface="맑은 고딕"/>
                <a:ea typeface="맑은 고딕"/>
                <a:cs typeface="맑은 고딕"/>
              </a:rPr>
              <a:t>파운드리 공정으로 제작된 로직 다이와 메모리 다이가 결합될 때, 두 이종(Heterogeneous) 소자 간의 신호 무결성(Signal Integrity, SI) 및 전력 무결성(Power Integrity, PI)을 검증하는 것이 매우 중요해집니다. 특히 1.5TB/s 이상의 목표 대역폭을 달성하기 위해서는 초고속 신호 전달 과정에서의 손실을 정밀하게 측정해야 합니다 [출처: 보고서_​삼성전자​HBM4​전환에따른검사기술동향및​대응전략_​20260509_​001.pdf].</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KGD(Known Good Die) 확보의 중요성 극대화:</a:t>
            </a:r>
            <a:r>
              <a:rPr sz="1400" b="0">
                <a:solidFill>
                  <a:srgbClr val="333333"/>
                </a:solidFill>
                <a:latin typeface="맑은 고딕"/>
                <a:ea typeface="맑은 고딕"/>
                <a:cs typeface="맑은 고딕"/>
              </a:rPr>
              <a:t>HBM4는 적층 구조가 매우 복잡하고 고가이기 때문에, 적층 공정(Stacking)이 완료된 후 불량이 발견되면 전체 스택을 폐기해야 하는 막대한 손실이 발생합니다. 따라서 적층 전 단계에서 개별 로직 다이와 메모리 다이의 전기적 특성을 완벽하게 검증하는</a:t>
            </a:r>
            <a:r>
              <a:rPr sz="1400" b="1">
                <a:solidFill>
                  <a:srgbClr val="333333"/>
                </a:solidFill>
                <a:latin typeface="맑은 고딕"/>
                <a:ea typeface="맑은 고딕"/>
                <a:cs typeface="맑은 고딕"/>
              </a:rPr>
              <a:t>Pre-stacking Test</a:t>
            </a:r>
            <a:r>
              <a:rPr sz="1400" b="0">
                <a:solidFill>
                  <a:srgbClr val="333333"/>
                </a:solidFill>
                <a:latin typeface="맑은 고딕"/>
                <a:ea typeface="맑은 고딕"/>
                <a:cs typeface="맑은 고딕"/>
              </a:rPr>
              <a:t>및</a:t>
            </a:r>
            <a:r>
              <a:rPr sz="1400" b="1">
                <a:solidFill>
                  <a:srgbClr val="333333"/>
                </a:solidFill>
                <a:latin typeface="맑은 고딕"/>
                <a:ea typeface="맑은 고딕"/>
                <a:cs typeface="맑은 고딕"/>
              </a:rPr>
              <a:t>KGD 확보 전략</a:t>
            </a:r>
            <a:r>
              <a:rPr sz="1400" b="0">
                <a:solidFill>
                  <a:srgbClr val="333333"/>
                </a:solidFill>
                <a:latin typeface="맑은 고딕"/>
                <a:ea typeface="맑은 고딕"/>
                <a:cs typeface="맑은 고딕"/>
              </a:rPr>
              <a:t>이 HBM4 수율 관리의 핵심이 됩니다 [출처: 보고서_​삼성전자​HBM4​전환에따른검사기술동향및​대응전략_​20260509_​001.pdf].</a:t>
            </a:r>
          </a:p>
          <a:p>
            <a:pPr>
              <a:spcBef>
                <a:spcPts val="400"/>
              </a:spcBef>
              <a:spcAft>
                <a:spcPts val="400"/>
              </a:spcAft>
            </a:pPr>
            <a:r>
              <a:rPr sz="1500" b="1">
                <a:solidFill>
                  <a:srgbClr val="333333"/>
                </a:solidFill>
                <a:latin typeface="맑은 고딕"/>
                <a:ea typeface="맑은 고딕"/>
                <a:cs typeface="맑은 고딕"/>
              </a:rPr>
              <a:t>4. 종합 분석: 검사 기술의 요구사항 변화</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결론적으로 HBM4로의 전환은 검사 기술에 있어</a:t>
            </a:r>
            <a:r>
              <a:rPr sz="1400" b="1">
                <a:solidFill>
                  <a:srgbClr val="333333"/>
                </a:solidFill>
                <a:latin typeface="맑은 고딕"/>
                <a:ea typeface="맑은 고딕"/>
                <a:cs typeface="맑은 고딕"/>
              </a:rPr>
              <a:t>'더 정밀하게(Higher Precision)', '더 빠르게(Higher Speed)', '더 깊게(Deeper Inspection)'</a:t>
            </a:r>
            <a:r>
              <a:rPr sz="1400" b="0">
                <a:solidFill>
                  <a:srgbClr val="333333"/>
                </a:solidFill>
                <a:latin typeface="맑은 고딕"/>
                <a:ea typeface="맑은 고딕"/>
                <a:cs typeface="맑은 고딕"/>
              </a:rPr>
              <a:t>라는 세 가지 과제를 동시에 던지고 있습니다.</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