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개요 및 HBM 시장 패러다임 변화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HBM4 핵심 기술 변화 및 검사 난제 분석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HBM4 핵심 기술 변화 및 검사 난제 분석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HBM4 전환에 따른 검사 기술 요구 수준 변화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크레셈(CRESSEM)의 핵심 기술 경쟁력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차세대 검사 솔루션: Hybrid Bonding 및 3D 광학 검사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HBM4 Hybrid Bonding 적층 및 검사 구조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AI 기반 수율(Yield) 최적화 및 데이터 플랫폼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SWOT 분석 및 시장 대응 전략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8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9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247" y="1371600"/>
            <a:ext cx="2743200" cy="5976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2834640"/>
            <a:ext cx="10362895" cy="1463040"/>
          </a:xfrm>
          <a:prstGeom prst="rect">
            <a:avLst/>
          </a:prstGeom>
          <a:noFill/>
        </p:spPr>
        <p:txBody>
          <a:bodyPr wrap="square" lIns="25400" rIns="25400" tIns="12700" bIns="12700" anchor="t">
            <a:spAutoFit/>
          </a:bodyPr>
          <a:lstStyle/>
          <a:p>
            <a:pPr algn="ctr"/>
            <a:r>
              <a:rPr sz="3400" b="1">
                <a:solidFill>
                  <a:srgbClr val="1A1A2E"/>
                </a:solidFill>
                <a:latin typeface="맑은 고딕"/>
                <a:ea typeface="맑은 고딕"/>
                <a:cs typeface="맑은 고딕"/>
              </a:rPr>
              <a:t>HBM4 세대 전환에 따른 검사 장비 시장 전망 및 크레셈(CRESSEM) 대응 전략</a:t>
            </a:r>
          </a:p>
        </p:txBody>
      </p:sp>
      <p:sp>
        <p:nvSpPr>
          <p:cNvPr id="6" name="Rectangle 5"/>
          <p:cNvSpPr/>
          <p:nvPr/>
        </p:nvSpPr>
        <p:spPr>
          <a:xfrm>
            <a:off x="4724247" y="4297680"/>
            <a:ext cx="2743200" cy="508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4572000"/>
            <a:ext cx="10362895" cy="914400"/>
          </a:xfrm>
          <a:prstGeom prst="rect">
            <a:avLst/>
          </a:prstGeom>
          <a:noFill/>
        </p:spPr>
        <p:txBody>
          <a:bodyPr wrap="square" lIns="25400" rIns="25400" tIns="12700" bIns="12700" anchor="t">
            <a:spAutoFit/>
          </a:bodyPr>
          <a:lstStyle/>
          <a:p/>
          <a:p>
            <a:pPr algn="ctr"/>
            <a:r>
              <a:rPr sz="1300" b="0">
                <a:solidFill>
                  <a:srgbClr val="666666"/>
                </a:solidFill>
                <a:latin typeface="맑은 고딕"/>
                <a:ea typeface="맑은 고딕"/>
                <a:cs typeface="맑은 고딕"/>
              </a:rPr>
              <a:t>CTO 유상혁</a:t>
            </a:r>
          </a:p>
          <a:p>
            <a:pPr algn="ctr"/>
            <a:r>
              <a:rPr sz="11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2026-08-01  ·  Cressem AI 자동 생성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14255" y="6355080"/>
            <a:ext cx="2103120" cy="320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9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9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HBM4 세대 전환에 따른 검사 장비 시장 전망 및 크레셈(CRESSEM) 대응 전략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초정밀 정렬 및 해상도: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범프 없는 Cu-to-Cu 직접 접합을 위해 수백 nm 단위의 해상도를 갖춘 초정밀 광학계 및 머신비전 필수 [3]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표면 결함 및 오염 관리: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미세 파티클/오염이 치명적 결함으로 직결되므로 비파괴 방식의 초고해상도 검사 기술 요구 [2]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4. 종합 분석: HBM4 검사 기술의 기술적 요구사항 요약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검사 패러다임 전환: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단순 '불량 선별'에서 '공정 제어 및 수율 최적화' 단계로 역할 격상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핵심 요구 역량: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기존 방식을 넘어선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'초정밀(Ultra-precision)', '고속(High-speed)', '지능형(AI-driven)'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솔루션 필요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10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HBM4 핵심 기술 변화 및 검사 난제 분석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/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31520" y="1554480"/>
          <a:ext cx="10728655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/>
                <a:gridCol w="3576218"/>
                <a:gridCol w="3576219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기술 변화 요소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주요 물리적 변화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검사 기술적 요구사항 (Technical Requirements)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Base Die 로직화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이종 소자 간 결합 (Heterogeneous)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로직-DRAM 인터페이스 신호/전기적 특성 검사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16단 이상 고단 적층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적층 높이 증가 및 Warpage 심화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Warpage 측정/보정 및 고정밀 Die-to-Die 정렬 검사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Hybrid Bonding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Bump 제거 및 Cu-to-Cu 접합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Sub-micron 해상도 광학 검사 및 초정밀 정렬 제어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공정 복잡도 증대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공정 단계 및 검사 포인트 증가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고속/고정밀 머신비전 및 AI 기반 실시간 결함 검출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11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HBM4 검사 장비 시장 규모 및 수요 전망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HBM4 전환에 따른 공정 복잡도 급증으로 검사 장비 시장은 고부가가치 및 폭발적 성장 단계 진입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적층 단수 증가(12단→16단 이상)에 따른 정밀 검사 수요 확대: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고단 적층 시 발생하는 Warpage(휨) 및 Tilt 관리와 TSV 연결성 확인을 위한 정밀 측정 및 고처리량 장비 필수 [출처: 분석HBM4세대전환에따른크레셈CRESSEM의검사장20260509001.pdf]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이종 집적 및 Hybrid Bonding 도입에 따른 기술 패러다임 변화: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로직 공정 도입 및 구리 직접 접합 기술 전환으로 인해 초고해상도 광학 검사 및 정렬(Alignment) 검사 수요 급증 [출처: 분석HBM4세대전환에따른크레셈CRESSEM의검사장20260509001.pdf]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2.5D/3D 패키징 연계 및 고성능 솔루션 가치 상승: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CoWoS 등 패키징 구조 복잡화에 따라 Die-to-Die 정렬 및 Interposer 검사를 위한 고성능 머신비전 시장 확대 [출처: 분석HBM4세대전환에따른크레셈CRESSEM의검사장20260509001.pdf]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CAPA 확대 및 차세대 공정 기술 대응: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AI 가속기 수요 대응을 위한 제조사별 생산 능력 확대와 400mm 링웨이퍼 등 대면적/고도화 장비에 대한 대규모 수요 창출 [출처: 산업 분석 보고서 - 삼성전자의 HBM 400mm 링웨이퍼]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시장 주도권의 핵심: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단순 불량 검출을 넘어 수율(Yield) 실시간 개선이 가능한 AI 통합형 검사 솔루션이 고부가가치 시장의 핵심 요소로 부상 [출처: 분석HBM4세대전환에따른크레셈CRESSEM의검사장20260509001.pdf]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12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크레셈(CRESSEM)의 핵심 기술 경쟁력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HBM4 패러다임 전환에 대응하는 초정밀 광학, AI 결함 분류, 이종 집적 검사 통합 솔루션 확보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초정밀 머신비전 및 광학 솔루션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: Hybrid Bonding 및 미세 피치 대응을 위한 Sub-micron 해상도 구현, 고속 광학 엔진을 통한 Tact Time 극대화, 고단 적층 시 발생하는 Warpage(휨) 정밀 측정 및 보정 기술 보유 [출처: 분석HBM4세대전환에따른크레셈CRESSEM의검사장20260509001.pdf, 보고서_삼성전자HBM4전환에따른검사기술동향및대응전략20260509001.pdf]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AI 기반 지능형 검사 솔루션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: 딥러닝 알고리즘을 통한 미세 결함과 노이즈의 명확한 구분으로 과검(Over-kill) 방지 및 수율 향상, 실시간 결함(Bridge, Open 등) 검출, 데이터 기반의 공정 불량 원인 역추적(Root Cause Analysis) 지원 [출처: 기업 분석 보고서 (주)크레셈 (CRESSEM): 차세대 반도체 패키징 검사 솔루션의 선두주자]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이종 집적(Heterogeneous Integration) 대응력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: 로직-DRAM 결합 구조에 필수적인 2.5D/3D 패키징 검사 기술력(CoWoS 등) 기반, 고객사별 상이한 공정에 최적화된 모듈형 맞춤형 검사 시스템(Customized System) 공급 [출처: 분석HBM4세대전환에따른크레셈CRESSEM의검사장20260509001.pdf]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13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크레셈(CRESSEM)의 핵심 기술 경쟁력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/>
        </p:txBody>
      </p:sp>
      <p:pic>
        <p:nvPicPr>
          <p:cNvPr id="10" name="Picture 9" descr="_px_7123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463040"/>
            <a:ext cx="10362895" cy="32741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1520" y="5989320"/>
            <a:ext cx="10728655" cy="41148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ctr"/>
            <a:r>
              <a:rPr sz="11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HBM4 전환에 따른 검사 기술 요구 수준 변화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14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크레셈(CRESSEM)의 핵심 기술 경쟁력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/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31520" y="1554480"/>
          <a:ext cx="10728655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163"/>
                <a:gridCol w="2682163"/>
                <a:gridCol w="2682163"/>
                <a:gridCol w="2682166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기술 구분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HBM3E (현재)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HBM4 (차세대)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크레셈(CRESSEM) 핵심 대응 기술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Base Die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DRAM 공정 기반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Logic Process (Foundry)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이종 집적(Heterogeneous Integration) 검사 역량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Stacking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12단 중심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16단 이상 고단 적층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Warpage 측정 및 고정밀 정렬(Alignment) 기술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Interconnect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TC-NCF / MR-MUF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Hybrid Bonding (예상)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초고해상도 3D 광학 검사 및 Sub-micron 해상도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검사 난제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물리적 적층 안정성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미세 피치 및 로직-DRAM 정렬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AI 기반 실시간 결함 분류 및 초정밀 머신비전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15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HBM4 세대 전환에 따른 검사 장비 시장 전망 및 크레셈(CRESSEM) 대응 전략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[출처: 분석HBM4세대전환에따른크레셈CRESSEM의검사장20260509001.pdf, 보고서_삼성전자HBM4전환에따른검사기술동향및대응전략20260509001.pdf, 기업 분석 보고서 (주)크레셈 (CRESSEM): 차세대 반도체 패키징 검사 솔루션의 선두주자]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16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차세대 검사 솔루션: Hybrid Bonding 및 3D 광학 검사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HBM4의 하이브리드 본딩 전환에 대응하여, 크레셈은 초고해상도 3D 광학 검사와 초정밀 정렬 기술을 통해 공정 수율을 확보하는 정밀 측정 솔루션을 제공합니다.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1. Hybrid Bonding 대응을 위한 초고해상도 3D 광학 검사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초정밀 표면 프로파일링: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Cu 패드의 높이 편차 및 거칠기를 수십 nm 단위로 측정하여 접합 시 Void(공극) 발생 사전 방지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비파괴 내부 검증: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고해상도 3D X-ray 및 CT 기술을 결합하여 적층 내부의 미세 결함 및 연결 상태를 실시간 확인 [출처: 보고서_삼성전자HBM4전환에따른검사기술동향및대응전략20260509001.pdf]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Sub-micron 해상도 구현: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수백 nm 단위의 고성능 광학계를 통해 미세한 Bridge(단락) 및 Open(단선) 결함 판별 [출처: 분석HBM4세대전환에따른크레셈CRESSEM의검사장20260509001.pdf]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2. 초정밀 정렬(Alignment) 및 Warpage 제어 기술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하이브리드 본딩 전용 정렬 모듈: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Cu 패드 간 위치 일치성을 초정밀 광학 센서로 실시간 모니터링하여 미세 Pitch 정렬 난제 극복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Warpage 실시간 보정: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고단 적층 시 발생하는 물리적 변형을 정밀 측정하고, 공정 피드백 데이터를 제공하여 적층 불량률 최소화 [출처: 보고서_삼성전자HBM4전환에따른검사기술동향및대응전략20260509001.pdf]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17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차세대 검사 솔루션: Hybrid Bonding 및 3D 광학 검사 (계속)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이종 집적 대응: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2.5D/3D 패키징 구조 내 Interposer와 Die 간의 정렬 신뢰성 확보 [출처: 분석HBM4세대전환에따른크레셈CRESSEM의검사장20260509001.pdf]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3. 기술적 요구사항 및 솔루션 비교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18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차세대 검사 솔루션: Hybrid Bonding 및 3D 광학 검사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/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31520" y="1554480"/>
          <a:ext cx="10728655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163"/>
                <a:gridCol w="2682163"/>
                <a:gridCol w="2682163"/>
                <a:gridCol w="2682166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구분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HBM3E (기존)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HBM4 (차세대/Hybrid Bonding)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크레셈 대응 솔루션 핵심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주요 접합 방식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TC-NCF / MR-MUF (Bump 기반)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Hybrid Bonding (Cu-to-Cu)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초정밀 Cu 패드 프로파일링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검사 해상도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Micron 단위 중심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Sub-micron (nm 단위) 필수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고성능 광학 엔진 및 AI 비전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주요 결함 항목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Bump Missing, Bridge, Void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Surface Roughness, Nano-void, Alignment Error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3D 광학 및 초정밀 정렬 모듈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적층 난제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적층 높이 증가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고단 적층에 따른 Warpage 심화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Warpage 측정 및 보정 기술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3063240"/>
            <a:ext cx="1280160" cy="635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45775" cy="1463040"/>
          </a:xfrm>
          <a:prstGeom prst="rect">
            <a:avLst/>
          </a:prstGeom>
          <a:noFill/>
        </p:spPr>
        <p:txBody>
          <a:bodyPr wrap="square" lIns="25400" rIns="25400" tIns="12700" bIns="12700" anchor="t">
            <a:spAutoFit/>
          </a:bodyPr>
          <a:lstStyle/>
          <a:p>
            <a:r>
              <a:rPr sz="3400" b="1">
                <a:solidFill>
                  <a:srgbClr val="1A1A2E"/>
                </a:solidFill>
                <a:latin typeface="맑은 고딕"/>
                <a:ea typeface="맑은 고딕"/>
                <a:cs typeface="맑은 고딕"/>
              </a:rPr>
              <a:t>HBM4 세대 전환에 따른 검사 장비 시장 전망 및 크레셈(CRESSEM) 대응 전략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1 / 26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19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차세대 검사 솔루션: Hybrid Bonding 및 3D 광학 검사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/>
        </p:txBody>
      </p:sp>
      <p:pic>
        <p:nvPicPr>
          <p:cNvPr id="10" name="Picture 9" descr="_px_432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437" y="1463040"/>
            <a:ext cx="9768821" cy="44805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1520" y="5989320"/>
            <a:ext cx="10728655" cy="41148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ctr"/>
            <a:r>
              <a:rPr sz="11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HBM4 Hybrid Bonding 적층 및 검사 구조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20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HBM4 세대 전환에 따른 검사 장비 시장 전망 및 크레셈(CRESSEM) 대응 전략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결론: 크레셈은 단순 불량 검출을 넘어 하이브리드 본딩 공정의 성공을 담보하는 '공정 제어용 정밀 측정 솔루션'으로 진화하고 있습니다.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21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AI 기반 수율(Yield) 최적화 및 데이터 플랫폼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HBM4의 구조적 복잡성 대응을 위해 단순 검사를 넘어 AI 기반의 수율 최적화 및 데이터 피드백 솔루션 제공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1. 단순 검사에서 수율 관리 솔루션으로의 패러다임 전환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데이터 기반 피드백 루프: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검사 데이터를 공정 제어의 핵심 피드백으로 활용하여 실시간 공정 모니터링 및 가시성 확보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수율 개선 직접 기여: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불량 패턴 식별을 통해 수율 저하 원인을 즉각 파악하고 조치함으로써 생산성 극대화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스마트 팩토리 구현: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예지 보전(Predictive Maintenance) 및 자동화된 공정 제어를 통한 지능형 제조 환경 구축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2. AI 기반 근본 원인 분석 (Root Cause Analysis, RCA)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복합 결함 분석: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Hybrid Bonding 및 TSV 관련 미세 정렬 오차 등 복합적 변수에 의한 결함 원인 규명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고단 적층 문제 해결: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16단 이상 고단 적층 시 발생하는 Warpage(휨) 및 Die-to-Die 정렬 오차 해결에 특화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22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AI 기반 수율(Yield) 최적화 및 데이터 플랫폼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/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31520" y="1554480"/>
          <a:ext cx="10728655" cy="15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/>
                <a:gridCol w="3576218"/>
                <a:gridCol w="3576219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분석 단계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주요 내용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기대 효과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결함 패턴 인식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Deep Learning을 활용하여 Bridge, Open, Missing Bump 등 결함의 유형을 정밀 분류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결함 종류에 따른 원인 추론 가능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상관관계 분석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결함 발생 위치, 시간, 공정 파라미터(온도, 압력 등) 간의 통계적 상관관계 도출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특정 공정 장비나 환경의 문제점 식별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원인 역추적 (RCA)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결함 데이터와 공정 로그를 결합하여 불량의 기점(Origin)을 역으로 추적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불량 발생 공정의 즉각적인 보정 및 최적화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23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HBM4 세대 전환에 따른 검사 장비 시장 전망 및 크레셈(CRESSEM) 대응 전략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고객 공정 최적화: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고객사별 적층 방식 및 공정 특성에 맞춘 모듈화된 검사 시스템 및 분석 모델 공급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3. 데이터 플랫폼을 통한 고객 맞춤형(Customized) 가치 제안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고속 실시간 피드백: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생산 주기(Tact Time)를 유지하면서 AI 기반 실시간 결함 검출 및 공정 제어 시스템 연동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전략적 기술 파트너십: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단순 장비 공급을 넘어 고객사의 수율 문제를 함께 해결하는 기술 파트너로서의 가치 제안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24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SWOT 분석 및 시장 대응 전략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HBM4 기술 전환을 기회 삼아 고정밀 검사 모듈 및 고객 맞춤형 수율 솔루션으로 시장 선점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1. SWOT 분석 (Strategic Analysis)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HBM4의 Hybrid Bonding 및 로직 다이 통합 공정 도입으로 고정밀 검사 수요 급증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기존 기판 검사 기술을 고부가가치 메모리 검사 영역으로 확장할 결정적 기회 확보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내부 역량과 외부 환경 분석을 통한 전략적 포지셔닝 수립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| 구분 | 내용 요약 | 세부 분석 내용 |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25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SWOT 분석 및 시장 대응 전략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/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31520" y="1554480"/>
          <a:ext cx="10728655" cy="15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/>
                <a:gridCol w="3576218"/>
                <a:gridCol w="3576219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Strengths (강점)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기술적 진입장벽 및 통합 역량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 HBM, FC-BGA 등 고난도 패키징 검사 기술 확보&lt;br&gt;- SK하이닉스, LG이노텍, 대덕전자 등 글로벌 Top-tier 고객사 대응 역량 보유&lt;br&gt;- 하드웨어(광학 엔진)와 AI 소프트웨어(결함 분류)가 결합된 통합 솔루션 역량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Weaknesses (약점)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시장 의존도 및 투자 부담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 특정 대형 고객사의 설비 투자(CAPEX) 사이클에 따른 매출 변동성 존재&lt;br&gt;- Hybrid Bonding 등 차세대 기술 선점을 위한 지속적이고 대규모인 R&amp;D 비용 부담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Opportunities (기회)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AI 반도체 시장의 폭발적 성장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 HBM 수요 급증에 따른 기존 검사 장비의 교체 및 신규 수요 발생&lt;br&gt;- 2.5D/3D, Hybrid Bonding 도입에 따른 검사 난이도 상승(고부가가치화)&lt;br&gt;- 글로벌 반도체 공급망 재편에 따른 후공정(OSAT) 설비 투자 확대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Threats (위협)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경쟁 심화 및 경기 변동성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- KLA 등 글로벌 선도 검사 장비 기업과의 기술 격차 유지 압박&lt;br&gt;- 전방 산업(PC, Mobile 등) 수요 위축 시 설비 투자 지연 가능성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26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HBM4 세대 전환에 따른 검사 장비 시장 전망 및 크레셈(CRESSEM) 대응 전략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기술 리더십: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Hybrid Bonding 대응 초고해상도 3D 광학 검사 모듈 및 AI 기반 실시간 결함 검출 시스템 개발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2. 시장 대응 및 성장 전략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고객 락인: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제조사별 상이한 패키징 공정에 최적화된 모듈형 'Customized Inspection System' 제공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가치 창출: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검사 데이터를 활용한 불량 원인 역추적(Root Cause Analysis) 플랫폼 구축으로 '수율 솔루션 파트너' 도약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```diagram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{"type":"matrix","title":"HBM4 시장 대응 전략 매트릭스","rows":["HBM4 기술 난제","고객사 공정 차별화","수율 확보 요구","글로벌 경쟁 심화"],"cols":["AI/광학 솔루션","Customized 모듈","데이터 플랫폼"],"cells":[["● 핵심","◐","○"],["○","● 핵심","◐"],["◐","○","● 핵심"],["○","○","○"]]}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2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HBM4 세대 전환에 따른 검사 장비 시장 전망 및 크레셈(CRESSEM) 대응 전략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HBM3E에서 HBM4로의 기술 패러다임 변화에 따른 검사 난제와 시장 수요를 분석합니다. 크레셈의 고정밀 광학 및 AI 비전 기술을 바탕으로 한 차세대 검사 솔루션의 경쟁력과 전략적 포지셔닝을 제안합니다.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3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개요 및 HBM 시장 패러다임 변화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HBM4 전환은 로직-메모리 이종 집적 및 고단 적층을 통한 구조적 혁신과 초정밀 검사 기술의 중요성 증대를 의미함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1. HBM 시장의 기술적 전환기: HBM3E에서 HBM4로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AI 가속기 시장 성장에 따라 HBM3E에서 HBM4로의 세대 전환 가속화 [출처: 분석HBM4세대전환에따른크레셈CRESSEM의검사장20260509001.pdf]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단순 성능 향상을 넘어 데이터 처리 속도 및 전력 효율 극대화를 위한 구조적 재정의 단계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DRAM 중심 구조에서 로직(Logic)과 메모리가 결합된 이종 집적(Heterogeneous Integration) 시대로 진입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2. HBM4의 핵심 기술 변화 및 구조적 진화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Base Die 로직 공정 도입: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파운드리 로직 공정 활용을 통해 데이터 전송 효율 극대화 및 지연 시간 단축 [출처: 분석HBM4세대전환에따른크레셈CRESSEM의검사장20260509001.pdf]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고단 적층 및 물리적 관리: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16단 이상의 고단 적층에 따른 휨(Warpage) 및 기울어짐(Tilt) 문제 심화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4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개요 및 HBM 시장 패러다임 변화 (계속)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검사 난제 발생: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로직-DRAM 간 복합적 전기 특성 및 물리적 정렬 검증 필요성 증대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5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개요 및 HBM 시장 패러다임 변화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/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31520" y="1554480"/>
          <a:ext cx="10728655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163"/>
                <a:gridCol w="2682163"/>
                <a:gridCol w="2682163"/>
                <a:gridCol w="2682166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구분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HBM3E (현재 주력)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HBM4 (차세대 전환)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기술적 함의 및 영향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Base Die 구조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DRAM 공정 기반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Logic Process (Foundry)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로직-DRAM 간 이종 집적 필수화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Stacking 단수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12단 중심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16단 이상 확대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적층 높이 증가에 따른 물리적 제어 난이도 상승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Interconnect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TC-NCF / MR-MUF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Hybrid Bonding (예상)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미세 Bump/Pad 간격(Pitch) 축소 및 정렬 정밀도 요구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Package 형태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Standard Package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2.5D / 3D (CoWoS 등)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Die-to-Die 정렬 및 Interposer 검사 복잡도 증가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6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HBM4 세대 전환에 따른 검사 장비 시장 전망 및 크레셈(CRESSEM) 대응 전략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[출처: 분석HBM4세대전환에따른크레셈CRESSEM의검사장20260509001.pdf]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3. 시장 수요의 급증과 검사 기술의 중요성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공정 복잡도 상승으로 인해 기존 광학 검사를 넘어선 초정밀/AI 기반 검사 솔루션 요구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Hybrid Bonding 등 차세대 접합 기술 도입에 따른 수백 nm 단위의 초정밀 검사 수요 급증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HBM4 시장의 성장은 고해상도 광학 및 비파괴 검사 등 검사 장비 산업의 동반 성장을 견인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수율(Yield) 확보를 위한 검사 기술의 정밀도와 속도가 시장 주도권의 핵심 요소로 부상 [출처: 보고서_삼성전자HBM4전환에따른검사기술동향및대응전략20260509001.pdf]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7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HBM4 핵심 기술 변화 및 검사 난제 분석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HBM4는 로직 공정 도입, 고단 적층, 하이브리드 본딩 적용으로 인해 초정밀·지능형 검사 솔루션이 필수적인 기술적 변곡점에 직면함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1. Base Die의 로직 공정(Logic Process) 도입과 이종 집적(Heterogeneous Integration)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이종 집적 검사 복잡도 상승: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로직-DRAM 간 인터페이스의 전기적 연결성 및 신호 무결성(Signal Integrity) 확보가 핵심 과제 [3]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검사 표준 부재: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제조사/패키징사별 상이한 Custom Logic Die 설계에 대응 가능한 모듈화된 검사 솔루션 필요 [1]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2. Stacking 단수 증가 및 물리적 변형(Warpage &amp; Tilt) 관리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물리적 변형 심화: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16단 이상 고단 적층 시 Warpage(휨) 현상으로 인한 Die-to-Die 정렬 오차 및 TSV 연결 불량 발생 [2, 3]</a:t>
            </a:r>
          </a:p>
          <a:p>
            <a:pPr>
              <a:spcAft>
                <a:spcPts val="700"/>
              </a:spcAft>
            </a:pPr>
            <a:r>
              <a:rPr sz="13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● 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/>
            </a:r>
            <a:r>
              <a:rPr sz="14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고도화된 계측 기술 요구:</a:t>
            </a:r>
            <a:r>
              <a:rPr sz="1400" b="0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구조적 불안정성 해소를 위해 Warpage를 실시간 측정하고 보정(Compensation)하는 기술 필수 [2]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sz="1500" b="1">
                <a:solidFill>
                  <a:srgbClr val="333333"/>
                </a:solidFill>
                <a:latin typeface="맑은 고딕"/>
                <a:ea typeface="맑은 고딕"/>
                <a:cs typeface="맑은 고딕"/>
              </a:rPr>
              <a:t>3. Interconnect 기술의 진화: Hybrid Bonding 도입과 정렬 정밀도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89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ressem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047" y="6400800"/>
            <a:ext cx="1371600" cy="298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040" y="6400800"/>
            <a:ext cx="274320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CONFIDENTIAL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62895" y="6400800"/>
            <a:ext cx="1508760" cy="2743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pPr algn="r"/>
            <a:r>
              <a:rPr sz="800" b="0">
                <a:solidFill>
                  <a:srgbClr val="888888"/>
                </a:solidFill>
                <a:latin typeface="맑은 고딕"/>
                <a:ea typeface="맑은 고딕"/>
                <a:cs typeface="맑은 고딕"/>
              </a:rPr>
              <a:t>8 / 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92608"/>
            <a:ext cx="11094415" cy="73152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>
            <a:r>
              <a:rPr sz="2400" b="1">
                <a:solidFill>
                  <a:srgbClr val="EA5405"/>
                </a:solidFill>
                <a:latin typeface="맑은 고딕"/>
                <a:ea typeface="맑은 고딕"/>
                <a:cs typeface="맑은 고딕"/>
              </a:rPr>
              <a:t>HBM4 핵심 기술 변화 및 검사 난제 분석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051560"/>
            <a:ext cx="1005840" cy="38100"/>
          </a:xfrm>
          <a:prstGeom prst="rect">
            <a:avLst/>
          </a:prstGeom>
          <a:solidFill>
            <a:srgbClr val="EA540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325880"/>
            <a:ext cx="10728655" cy="4892040"/>
          </a:xfrm>
          <a:prstGeom prst="rect">
            <a:avLst/>
          </a:prstGeom>
          <a:noFill/>
        </p:spPr>
        <p:txBody>
          <a:bodyPr wrap="square" lIns="25400" rIns="25400" tIns="12700" bIns="12700">
            <a:spAutoFit/>
          </a:bodyPr>
          <a:lstStyle/>
          <a:p/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31520" y="1554480"/>
          <a:ext cx="10728655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163"/>
                <a:gridCol w="2682163"/>
                <a:gridCol w="2682163"/>
                <a:gridCol w="2682166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구분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기존 방식 (Bump-based)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차세대 방식 (Hybrid Bonding)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검사 난제 (Pain Points)</a:t>
                      </a:r>
                    </a:p>
                  </a:txBody>
                  <a:tcPr marL="76200" marR="76200" marT="25400" marB="25400">
                    <a:solidFill>
                      <a:srgbClr val="EA5405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접합 구조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Solder Bump 활용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Cu-to-Cu Direct Bonding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미세 간극 및 표면 거칠기 관리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Pitch (간격)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상대적으로 넓은 Pitch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초미세 Pitch (Sub-micron)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초정밀 정렬(Alignment) 및 검사 해상도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정렬 요구도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μm 단위 정렬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nm(나노미터) 단위 정렬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미세한 Misalignment 검출 능력</a:t>
                      </a:r>
                    </a:p>
                  </a:txBody>
                  <a:tcPr marL="76200" marR="76200" marT="25400" marB="254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주요 결함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Bump Bridge, Open, Void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Surface Contamination, Cu-Gap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50" b="0">
                          <a:solidFill>
                            <a:srgbClr val="333333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표면 오염 및 접합부 미세 결함</a:t>
                      </a:r>
                    </a:p>
                  </a:txBody>
                  <a:tcPr marL="76200" marR="76200" marT="25400" marB="25400">
                    <a:solidFill>
                      <a:srgbClr val="FDF3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