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4114800"/>
            <a:ext cx="12191695" cy="164592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7127" y="1005840"/>
            <a:ext cx="2377440" cy="5828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2606040"/>
            <a:ext cx="10362895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200" b="1">
                <a:solidFill>
                  <a:srgbClr val="1A1A2E"/>
                </a:solidFill>
                <a:latin typeface="NanumGothic"/>
                <a:ea typeface="NanumGothic"/>
                <a:cs typeface="NanumGothic"/>
              </a:rPr>
              <a:t>HBM3E 12-Hi 적층 구조 분석 및 단계별 검사 기술 보고서</a:t>
            </a:r>
          </a:p>
          <a:p>
            <a:pPr algn="ctr"/>
            <a:r>
              <a:rPr sz="12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2026-06-13  ·  Cressem AI 자동 생성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11094415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EA5405"/>
                </a:solidFill>
                <a:latin typeface="NanumGothic"/>
                <a:ea typeface="NanumGothic"/>
                <a:cs typeface="NanumGothic"/>
              </a:rPr>
              <a:t>표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1280160"/>
          <a:ext cx="11094415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3603"/>
                <a:gridCol w="2773603"/>
                <a:gridCol w="2773603"/>
                <a:gridCol w="2773606"/>
              </a:tblGrid>
              <a:tr h="411480"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검사 항목</a:t>
                      </a:r>
                    </a:p>
                  </a:txBody>
                  <a:tcPr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주요 기술 (Technology)</a:t>
                      </a:r>
                    </a:p>
                  </a:txBody>
                  <a:tcPr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검사 대상 (Target)</a:t>
                      </a:r>
                    </a:p>
                  </a:txBody>
                  <a:tcPr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주요 목적 (Objective)</a:t>
                      </a:r>
                    </a:p>
                  </a:txBody>
                  <a:tcPr>
                    <a:solidFill>
                      <a:srgbClr val="EA5405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**구조적 안정성**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3D SPI / AOI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범프 높이, 적층 정렬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적층 불균형(Unbalance) 방지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**물리적 변형**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Warpage 측정 시스템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패키지/웨이퍼 휨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휨(Warpage)에 의한 결함 차단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**내부 결함**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3D X-ray / CT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TSV, Void, Delamination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비파괴 방식의 내부 구조 검증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**접합 품질**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High-Precision Optical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Micro-bump, Pattern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미세 범프의 접합 상태 확인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11094415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EA5405"/>
                </a:solidFill>
                <a:latin typeface="NanumGothic"/>
                <a:ea typeface="NanumGothic"/>
                <a:cs typeface="NanumGothic"/>
              </a:rPr>
              <a:t>최종 신뢰성 및 기능 테스트 (Final Test)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HBM3E 12-Hi의 고단 적층 구조 리스크를 극복하기 위한 초고속 데이터 전송 및 극한 환경 신뢰성 종합 검증</a:t>
            </a:r>
          </a:p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1. 전기적 특성 검사 (Electrical Characterization)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**신호 무결성(Signal Integrity) 확보**: 12단 적층에 따른 신호 감쇠 및 간섭을 방지하기 위해 Eye Diagram 분석을 통한 신호 마진 확보 필수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**초고대역폭(Bandwidth) 검증**: 1.2TB/s 이상의 대역폭 구현을 위해 최대 동작 주파수에서의 데이터 전송 안정성 테스트 수행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11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11094415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EA5405"/>
                </a:solidFill>
                <a:latin typeface="NanumGothic"/>
                <a:ea typeface="NanumGothic"/>
                <a:cs typeface="NanumGothic"/>
              </a:rPr>
              <a:t>표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1280160"/>
          <a:ext cx="11094415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8138"/>
                <a:gridCol w="3698138"/>
                <a:gridCol w="3698139"/>
              </a:tblGrid>
              <a:tr h="411480"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검사 항목 (Test Item)</a:t>
                      </a:r>
                    </a:p>
                  </a:txBody>
                  <a:tcPr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주요 검증 내용 (Description)</a:t>
                      </a:r>
                    </a:p>
                  </a:txBody>
                  <a:tcPr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핵심 파라미터 (Key Parameters)</a:t>
                      </a:r>
                    </a:p>
                  </a:txBody>
                  <a:tcPr>
                    <a:solidFill>
                      <a:srgbClr val="EA5405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**DC 특성 검사 (DC Parametric Test)**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전원 공급 및 입출력 핀의 기본적인 전기적 동작 상태 확인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VDD/VDDQ 전압 규격 준수 여부, 누설 전류(Leakage Current)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**신호 무결성 검사 (Signal Integrity/Eye Diagram)**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고속 데이터 전송 시 신호의 왜곡 및 노이즈 수준 측정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Eye Height, Eye Width, Jitter(지터), Rise/Fall Time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**기능 테스트 (Functional Test)**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데이터 읽기/쓰기(Read/Write) 동작 시의 논리적 오류 검출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Bit Error Rate (BER), Data Pattern Error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**I/O 연결성 검사 (I/O Connectivity)**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TSV 및 마이크로 범프를 통한 Die-to-Die 통신 상태 확인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TSV Resistance, Continuity (연속성)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12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11094415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EA5405"/>
                </a:solidFill>
                <a:latin typeface="NanumGothic"/>
                <a:ea typeface="NanumGothic"/>
                <a:cs typeface="NanumGothic"/>
              </a:rPr>
              <a:t>HBM3E 12-Hi 적층 구조 분석 및 단계별 검사 기술 보고서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2. 열적 안정성 및 신뢰성 검사 (Thermal Test &amp; Reliability)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**온도 환경 테스트**: -40°\text{C} \sim 125°\text{C} 범위의 온도 사이클링을 통해 열팽창 계수(CTE) 차이에 의한 균열 및 층간 분리 감지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**번인 테스트(Burn-in Test)**: 고온·고전압 환경에서 잠재적 초기 불량(Infant Mortality)을 강제로 노출시켜 제거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**열 방출 효율 검증**: Advanced TC-NCF 기술 등을 통한 적층 Die 사이의 열 저항 및 열 경로 최적화 여부 확인</a:t>
            </a:r>
          </a:p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3. 검사 결과 데이터 관리 및 품질 판정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**정량적 마진 분석**: 모든 전기적/열적 수치를 규격과 비교하고, 공정 산포 내 동작 안정성을 정량화하여 합격 판정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**불량 분석(FA) 피드백**: Fail 발생 시 TSV, Die 결함, 열적 변형(Warpage) 등을 역추적하여 공정 개선 자료로 활용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13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11094415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EA5405"/>
                </a:solidFill>
                <a:latin typeface="NanumGothic"/>
                <a:ea typeface="NanumGothic"/>
                <a:cs typeface="NanumGothic"/>
              </a:rPr>
              <a:t>차세대 검사 기술 대응 전략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HBM4 및 고단 적층 시대를 대비하여 하이브리드 본딩 정밀도 확보, 워피지 제어, AI 기반 지능형 검사 체계 구축이 필수적임</a:t>
            </a:r>
          </a:p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1. Hybrid Bonding 도입에 따른 초정밀 검사 기술 확보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**초정밀 정렬 검사:** 하이브리드 본딩의 나노미터(nm) 단위 정렬 오차를 측정하기 위한 초고해상도 3D 광학 검사 기술 필수 [출처: 보고서_삼성전자HBM4전환에따른검사기술동향및대응전략20260509001.pdf]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**비파괴 3D 검사 고도화:** 접합 계면의 보이드(Void) 및 박리 확인을 위한 고해상도 3D X-ray 및 초음파 검사 도입 가속화 [출처: 매뉴얼HBM검사및테스트공정가이드라인20260509001.pdf]</a:t>
            </a:r>
          </a:p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2. 고단 적층 대응을 위한 물리적 변형(Warpage) 관리 및 광학 솔루션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**실시간 Warpage 관리:** 고단 적층 시 발생하는 휨 현상을 정밀 측정하고 장비 보정(Compensation) 값을 실시간 업데이트하여 TSV 불량 방지 [출처: 분석_크레셈CRESSEM20260509001.pdf]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**고속 광학 엔진 개발:** 적층 구조의 광학적 사각지대를 극복하고 택 타임(Tact Time)을 유지하는 고해상도 3D 광학 엔진 구축 [출처: 분석_크레셈CRESSEM20260509001.pdf]</a:t>
            </a:r>
          </a:p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3. AI 비전 기반의 지능형 검사(AI-Driven Inspection) 체계 구축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14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11094415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EA5405"/>
                </a:solidFill>
                <a:latin typeface="NanumGothic"/>
                <a:ea typeface="NanumGothic"/>
                <a:cs typeface="NanumGothic"/>
              </a:rPr>
              <a:t>차세대 검사 기술 대응 전략 (계속)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**딥러닝 기반 결함 분류:** AI를 통한 미세 결함과 노이즈의 명확한 구분으로 과검(Over-kill)을 방지하고 수율 향상 기여 [출처: 분석_크레셈CRESSEM20260509001.pdf]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**불량 원인 역추적(RCA):** 축적된 검사 데이터를 AI로 분석하여 공정 결함 발생 지점을 역추적하는 스마트 팩토리 솔루션 제공 [출처: 분석_크레셈CRESSEM20260509001.pdf]</a:t>
            </a:r>
          </a:p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[요약] 차세대 검사 기술 대응 로드맵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15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11094415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EA5405"/>
                </a:solidFill>
                <a:latin typeface="NanumGothic"/>
                <a:ea typeface="NanumGothic"/>
                <a:cs typeface="NanumGothic"/>
              </a:rPr>
              <a:t>표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1280160"/>
          <a:ext cx="11094415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8138"/>
                <a:gridCol w="3698138"/>
                <a:gridCol w="3698139"/>
              </a:tblGrid>
              <a:tr h="411480"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구분</a:t>
                      </a:r>
                    </a:p>
                  </a:txBody>
                  <a:tcPr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핵심 기술 요소</a:t>
                      </a:r>
                    </a:p>
                  </a:txBody>
                  <a:tcPr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대응 목표</a:t>
                      </a:r>
                    </a:p>
                  </a:txBody>
                  <a:tcPr>
                    <a:solidFill>
                      <a:srgbClr val="EA5405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**공정 대응**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Hybrid Bonding 초정밀 정렬 검사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Cu-to-Cu 접합 신뢰성 확보 및 미세 Gap 측정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**물리 대응**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High-Resolution 3D Warpage 측정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고단 적층 시 휨 현상 제어 및 정렬 오차 최소화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**지능 대응**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AI-Driven Defect Detection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과검(Over-kill) 방지 및 실시간 불량 원인 분석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16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11094415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EA5405"/>
                </a:solidFill>
                <a:latin typeface="NanumGothic"/>
                <a:ea typeface="NanumGothic"/>
                <a:cs typeface="NanumGothic"/>
              </a:rPr>
              <a:t>결론 및 시사점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HBM3E 고단 적층 시장의 핵심은 공정 난이도 극복을 위한 고정밀 검사 기술 및 수율 확보 전략임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**패러다임의 전환:** 미세 공정에서 첨단 패키징 중심으로 이동하며, 12단 이상 고단 적층 시 공정 난이도 및 수율 관리 중요성 급증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**경제적 리스크 관리:** 패키지 전체 폐기 방지를 위해 조립 전 **KGD** 확보 및 공정 중간 단계의 **비파괴 검사** 필수 [출처: 한국IR협의회_오킨스전자_최종.pdf]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**검사 정밀도 극대화:** TSV, 마이크로 범프 정렬, 워피지(Warpage) 포착을 위한 초고해상도 3D 광학 및 X-ray 기술 요구 [출처: 매뉴얼HBM검사및테스트공정가이드라인20260509001.pdf]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**지능형 솔루션 도입:** AI 비전 알고리즘을 통한 결함 원인 역추적 및 과검 최소화로 생산 효율성 제고 [출처: 분석_크레셈CRESSEM20260509001.pdf]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**미래 가치:** 차세대 HBM4 및 Hybrid Bonding 공정에서 고정밀 검사는 제조 원가와 수율을 결정하는 핵심 엔진 역할 수행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11094415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EA5405"/>
                </a:solidFill>
                <a:latin typeface="NanumGothic"/>
                <a:ea typeface="NanumGothic"/>
                <a:cs typeface="NanumGothic"/>
              </a:rPr>
              <a:t>HBM3E 12-Hi 적층 구조 분석 및 단계별 검사 기술 보고서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HBM3E 12단(12-Hi) 적층 구조의 기술적 특성을 분석하고, 고단 적층에 따른 주요 결함 유형과 이를 해결하기 위한 단계별 검사 항목 및 최신 검사 기술을 제안합니다.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11094415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EA5405"/>
                </a:solidFill>
                <a:latin typeface="NanumGothic"/>
                <a:ea typeface="NanumGothic"/>
                <a:cs typeface="NanumGothic"/>
              </a:rPr>
              <a:t>개요: HBM3E 및 12-Hi 기술 트렌드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AI 가속기 수요 급증에 따라 초고속·대용량·고신뢰성을 갖춘 HBM3E 및 12단 적층 기술이 핵심 경쟁력으로 부상함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**HBM3E 기술 진화:** 5세대 아키텍처로서 1,024비트 인터페이스와 9.2Gbps 이상의 핀 속도를 통해 1.2TB/s 이상의 압도적인 대역폭 제공 [8, 4, 6]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**12-Hi 적층의 난제:** 용량 확보를 위한 12단 적층 시, 제한된 두께 내 초박형 웨이퍼 구현 및 수천 개의 TSV 연결 신뢰성 확보가 수율의 핵심 [2, 5, 10]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**후공정(Advanced Packaging) 중요성 증대:** 패러다임이 미세화에서 패키징으로 이동함에 따라, 패키지 전체 손실을 막기 위한 KGD 확보 및 정밀 검사 기술 필수 [7, 3]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**고단 적층 기술 요구사항:** 열 저항 감소를 위한 열 관리(Thermal Management), 패키지 휨(Warpage) 제어, TSV 및 마이크로 범프 측정을 위한 초정밀 검사 수요 급증 [4, 7, 3]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**검사 솔루션의 가치:** 고단 적층 구조의 복잡성으로 인해 AI 비전 및 고정밀 광학 검사 솔루션의 역할이 더욱 중요해짐 [7, 8]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11094415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EA5405"/>
                </a:solidFill>
                <a:latin typeface="NanumGothic"/>
                <a:ea typeface="NanumGothic"/>
                <a:cs typeface="NanumGothic"/>
              </a:rPr>
              <a:t>표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1280160"/>
          <a:ext cx="11094415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3603"/>
                <a:gridCol w="2773603"/>
                <a:gridCol w="2773603"/>
                <a:gridCol w="2773606"/>
              </a:tblGrid>
              <a:tr h="411480"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구분</a:t>
                      </a:r>
                    </a:p>
                  </a:txBody>
                  <a:tcPr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8-Hi 적층 (HBM3/3E)</a:t>
                      </a:r>
                    </a:p>
                  </a:txBody>
                  <a:tcPr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12-Hi 적층 (HBM3E/HBM4)</a:t>
                      </a:r>
                    </a:p>
                  </a:txBody>
                  <a:tcPr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비고</a:t>
                      </a:r>
                    </a:p>
                  </a:txBody>
                  <a:tcPr>
                    <a:solidFill>
                      <a:srgbClr val="EA5405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**적층 단수**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8단 (8-Hi)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12단 (12-Hi)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고용량화 추세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**전체 두께 (Total THK)**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상대적으로 낮음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약 720μm 수준 (추정)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물리적 높이 제어 필수 [5]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**연결 기술**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TSV 및 Micro-bump 중심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TSV 및 고밀도 Bump/Hybrid Bonding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연결 밀도 급증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**주요 과제**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열 관리 및 정렬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고단 적층에 따른 Warpage 및 열 저항 [4]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검사 난이도 상승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11094415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EA5405"/>
                </a:solidFill>
                <a:latin typeface="NanumGothic"/>
                <a:ea typeface="NanumGothic"/>
                <a:cs typeface="NanumGothic"/>
              </a:rPr>
              <a:t>HBM3E 12-Hi 패키지 적층 구조 분석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HBM3E 12-Hi는 데이터 처리량 극대화를 위해 12단 적층 및 초정밀 패키징 기술을 적용한 5세대 고대역폭 메모리임</a:t>
            </a:r>
          </a:p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1. 12-Hi 적층의 물리적 구성 및 구조적 특징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12개의 DRAM 다이와 1개의 베이스 다이로 구성된 수직 적층 구조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전체 두께(Total THK) 약 720μm 내외 유지를 위한 개별 다이의 박형화(Thinning) 필수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적층 단수 증가에 따른 '두께 제약(Thickness Constraint)' 극복 및 물리적 안정성 확보가 핵심 기술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5</a:t>
            </a:r>
          </a:p>
        </p:txBody>
      </p:sp>
      <p:pic>
        <p:nvPicPr>
          <p:cNvPr id="4" name="Picture 3" descr="_px_983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9584" y="914400"/>
            <a:ext cx="4192526" cy="5212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5989320"/>
            <a:ext cx="11094415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HBM3E 12-Hi 적층 구조 단면도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6</a:t>
            </a:r>
          </a:p>
        </p:txBody>
      </p:sp>
      <p:pic>
        <p:nvPicPr>
          <p:cNvPr id="4" name="Picture 3" descr="_px_4029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14400"/>
            <a:ext cx="11277295" cy="35656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5989320"/>
            <a:ext cx="11094415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HBM3E 단계별 검사 프로세스 흐름도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7</a:t>
            </a:r>
          </a:p>
        </p:txBody>
      </p:sp>
      <p:pic>
        <p:nvPicPr>
          <p:cNvPr id="4" name="Picture 3" descr="_px_3373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206" y="914400"/>
            <a:ext cx="4659283" cy="5212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5989320"/>
            <a:ext cx="11094415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HBM3E 12-Hi 적층 구조 단면도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11094415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EA5405"/>
                </a:solidFill>
                <a:latin typeface="NanumGothic"/>
                <a:ea typeface="NanumGothic"/>
                <a:cs typeface="NanumGothic"/>
              </a:rPr>
              <a:t>HBM3E 12-Hi 적층 구조 분석 및 단계별 검사 기술 보고서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2. 비파괴 검사 기술: X-ray 및 CT 기반 내부 결함 분석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**내부 결함 관리:** 신뢰성 저하 및 신호 무결성(Signal Integrity) 악화를 유발하는 Void 및 Delamination 검출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**3D X-ray(CT) 활용:** 2D X-ray의 한계를 넘어 칩 단면을 3차원으로 재구성하여 정밀 분석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**주요 분석 항목:** TSV 접합 상태, Micro-bump 정렬 및 형상, 내부 미세 균열(Crack)의 위치와 깊이 파악</a:t>
            </a:r>
          </a:p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3. 적층 및 후공정 검사 기술 비교 요약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초고집적 3D 패키징 수율 확보를 위해 공정 중 발생하는 미세 결함의 조기 발견이 필수적임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